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4" roundtripDataSignature="AMtx7miB6+D37ftKrdzn8jJCRDdGZzgn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24" Type="http://customschemas.google.com/relationships/presentationmetadata" Target="metadata"/><Relationship Id="rId12" Type="http://schemas.openxmlformats.org/officeDocument/2006/relationships/slide" Target="slides/slide8.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balancecareers.com/how-politicians-use-media-to-win-elections-2315204"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a6d1f5a9f_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Biden is not tweeting enough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Democratic socialist, more crowded funded. </a:t>
            </a:r>
            <a:r>
              <a:rPr lang="en-US">
                <a:solidFill>
                  <a:schemeClr val="dk1"/>
                </a:solidFill>
              </a:rPr>
              <a:t>has is the most liked politician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flopper</a:t>
            </a:r>
            <a:endParaRPr>
              <a:solidFill>
                <a:schemeClr val="dk1"/>
              </a:solidFill>
            </a:endParaRPr>
          </a:p>
        </p:txBody>
      </p:sp>
      <p:sp>
        <p:nvSpPr>
          <p:cNvPr id="227" name="Google Shape;227;g7a6d1f5a9f_5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7a6d1f5a9f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a6d1f5a9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7a6d1f5a9f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Let’s start with Elizabeth Warren. In her </a:t>
            </a:r>
            <a:r>
              <a:rPr lang="en-US"/>
              <a:t>campaign</a:t>
            </a:r>
            <a:r>
              <a:rPr lang="en-US"/>
              <a:t> she has focused on taxing the ultra wealthy, </a:t>
            </a:r>
            <a:r>
              <a:rPr lang="en-US"/>
              <a:t>women's</a:t>
            </a:r>
            <a:r>
              <a:rPr lang="en-US"/>
              <a:t> rights, and cancel student loan debt. Lets compare what the news and people think about her policies.  Both the News media and twitter dislike her stance on education. Both The new media and twitter like her stances on taxes and health related topics. People support her </a:t>
            </a:r>
            <a:r>
              <a:rPr lang="en-US"/>
              <a:t>views</a:t>
            </a:r>
            <a:r>
              <a:rPr lang="en-US"/>
              <a:t> on family matters but the news media did not bring up this issue. The most interesting thing is that people seem to dislike her stance on women’s rights which include: being pro-choice, increasing funding for affordable birth control, and pushing for equal pay. Again, there is no talk of warren and women’s rights in the media. </a:t>
            </a:r>
            <a:endParaRPr/>
          </a:p>
        </p:txBody>
      </p:sp>
      <p:sp>
        <p:nvSpPr>
          <p:cNvPr id="282" name="Google Shape;282;g7a6d1f5a9f_5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7a6df7b08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For joe biden, his platform mainly consists of protecting obamacare, reform the criminal </a:t>
            </a:r>
            <a:r>
              <a:rPr lang="en-US"/>
              <a:t>justice</a:t>
            </a:r>
            <a:r>
              <a:rPr lang="en-US"/>
              <a:t> system which </a:t>
            </a:r>
            <a:r>
              <a:rPr lang="en-US"/>
              <a:t>includes</a:t>
            </a:r>
            <a:r>
              <a:rPr lang="en-US"/>
              <a:t> reducing the </a:t>
            </a:r>
            <a:r>
              <a:rPr lang="en-US"/>
              <a:t>disproportionate</a:t>
            </a:r>
            <a:r>
              <a:rPr lang="en-US"/>
              <a:t> amount of minorities in prison, and passing </a:t>
            </a:r>
            <a:r>
              <a:rPr lang="en-US"/>
              <a:t>legislation</a:t>
            </a:r>
            <a:r>
              <a:rPr lang="en-US"/>
              <a:t> to </a:t>
            </a:r>
            <a:r>
              <a:rPr lang="en-US"/>
              <a:t>combat</a:t>
            </a:r>
            <a:r>
              <a:rPr lang="en-US"/>
              <a:t> climate </a:t>
            </a:r>
            <a:r>
              <a:rPr lang="en-US"/>
              <a:t>change. From the Media, Joe seems to be doing alright: the media tends to support his views and actions on education, jobs, and healthcare, but dislike his views/actions on social policies and poverty. But the big takeaway here is that the people don’t care about him at least in terms of his policies. The only policy that people are talking about and dislike about him is his stance on the criminal justice system. This is most likely because of his history of being incredibly tough on crime and wanting to escalate the war on drugs in the 80’s and 90’s.</a:t>
            </a:r>
            <a:endParaRPr/>
          </a:p>
        </p:txBody>
      </p:sp>
      <p:sp>
        <p:nvSpPr>
          <p:cNvPr id="294" name="Google Shape;294;g7a6df7b083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7a6df7b08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Bernie Sanders: (TAX++,Healthcare+0,Climate--)</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rPr>
              <a:t>We know that Bernie is a democratic socialist and a progressive. One of the top policies of Bernie is to </a:t>
            </a:r>
            <a:r>
              <a:rPr lang="en-US" sz="1200">
                <a:solidFill>
                  <a:srgbClr val="00324D"/>
                </a:solidFill>
                <a:highlight>
                  <a:srgbClr val="FFFFFF"/>
                </a:highlight>
              </a:rPr>
              <a:t>establish an tax program on the extreme wealth i.e, top 0.1 percent of U.S. households. The good thing is, both the news and the twitter have a positive sentiment on this stance and feels he is doing the right thing.</a:t>
            </a:r>
            <a:endParaRPr sz="1200">
              <a:solidFill>
                <a:srgbClr val="00324D"/>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sz="1200">
                <a:solidFill>
                  <a:srgbClr val="00324D"/>
                </a:solidFill>
              </a:rPr>
              <a:t> </a:t>
            </a:r>
            <a:endParaRPr sz="1200">
              <a:solidFill>
                <a:srgbClr val="00324D"/>
              </a:solidFill>
            </a:endParaRPr>
          </a:p>
          <a:p>
            <a:pPr indent="0" lvl="0" marL="0" rtl="0" algn="l">
              <a:lnSpc>
                <a:spcPct val="115000"/>
              </a:lnSpc>
              <a:spcBef>
                <a:spcPts val="0"/>
              </a:spcBef>
              <a:spcAft>
                <a:spcPts val="0"/>
              </a:spcAft>
              <a:buClr>
                <a:schemeClr val="dk1"/>
              </a:buClr>
              <a:buSzPts val="1100"/>
              <a:buFont typeface="Arial"/>
              <a:buNone/>
            </a:pPr>
            <a:r>
              <a:rPr lang="en-US" sz="1200">
                <a:solidFill>
                  <a:srgbClr val="00324D"/>
                </a:solidFill>
                <a:highlight>
                  <a:srgbClr val="FFFFFF"/>
                </a:highlight>
              </a:rPr>
              <a:t>Regarding health, he has plans to introduce medicare for all with no premiums and no surprise bills. He also plans to eliminate about $81b of medical debt.</a:t>
            </a:r>
            <a:endParaRPr sz="1200">
              <a:solidFill>
                <a:srgbClr val="00324D"/>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sz="1200">
                <a:solidFill>
                  <a:srgbClr val="00324D"/>
                </a:solidFill>
                <a:highlight>
                  <a:srgbClr val="FFFFFF"/>
                </a:highlight>
              </a:rPr>
              <a:t>The good thing is the news likes his stance on health. But, still the twitter has a neutral standpoint regarding Bernie on health.</a:t>
            </a:r>
            <a:endParaRPr sz="1200">
              <a:solidFill>
                <a:srgbClr val="00324D"/>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sz="1200">
                <a:solidFill>
                  <a:srgbClr val="00324D"/>
                </a:solidFill>
              </a:rPr>
              <a:t> </a:t>
            </a:r>
            <a:endParaRPr sz="1200">
              <a:solidFill>
                <a:srgbClr val="00324D"/>
              </a:solidFill>
            </a:endParaRPr>
          </a:p>
          <a:p>
            <a:pPr indent="0" lvl="0" marL="0" rtl="0" algn="l">
              <a:lnSpc>
                <a:spcPct val="115000"/>
              </a:lnSpc>
              <a:spcBef>
                <a:spcPts val="0"/>
              </a:spcBef>
              <a:spcAft>
                <a:spcPts val="0"/>
              </a:spcAft>
              <a:buClr>
                <a:schemeClr val="dk1"/>
              </a:buClr>
              <a:buSzPts val="1100"/>
              <a:buFont typeface="Arial"/>
              <a:buNone/>
            </a:pPr>
            <a:r>
              <a:rPr lang="en-US" sz="1200">
                <a:solidFill>
                  <a:srgbClr val="00324D"/>
                </a:solidFill>
                <a:highlight>
                  <a:srgbClr val="FFFFFF"/>
                </a:highlight>
              </a:rPr>
              <a:t>One red flag for Bernie is that the news channels and the twitter has a -ve sentiment on Bernie regarding climate. Even though one of his top agenda is to introduce a green new deal and shifting to 100% renewable energy.</a:t>
            </a:r>
            <a:endParaRPr sz="1200">
              <a:solidFill>
                <a:srgbClr val="00324D"/>
              </a:solidFill>
              <a:highlight>
                <a:srgbClr val="FFFFFF"/>
              </a:highlight>
            </a:endParaRPr>
          </a:p>
          <a:p>
            <a:pPr indent="0" lvl="0" marL="0" rtl="0" algn="l">
              <a:spcBef>
                <a:spcPts val="0"/>
              </a:spcBef>
              <a:spcAft>
                <a:spcPts val="0"/>
              </a:spcAft>
              <a:buNone/>
            </a:pPr>
            <a:r>
              <a:t/>
            </a:r>
            <a:endParaRPr/>
          </a:p>
        </p:txBody>
      </p:sp>
      <p:sp>
        <p:nvSpPr>
          <p:cNvPr id="306" name="Google Shape;306;g7a6df7b083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7a6df7b08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Michael Bloomberg:</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rPr>
              <a:t>One of the richest person in the world entered the picture a bit late, but has all the money ammunition to help him succeed.</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rPr>
              <a:t>Some of his top agendas atleast according to him is to strengthen the middle class by creating more jobs and expanding the obamacare and the medicare.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rPr>
              <a:t>Looking at the twitter world, it doesn’t like Bloomberg as much as the other candidates. They have a negative sentiment on him regarding Taxes, Jobs, and climate. People might be of the opinion that he won’t raise taxes on the wealthy. But, the only positive sentiment on twitter on Bloomberg is regarding the LGBTQ community. Even though he has a mixed LGBTQ record.</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rPr>
              <a:t>One interesting thing is that the news channels have a positive sentiment regarding bloomberg on taxes. One of the first thing that pops up during his campaign advertisement is his agenda of rising the taxes on the wealthy. So he has that going for him.</a:t>
            </a:r>
            <a:endParaRPr sz="1200">
              <a:solidFill>
                <a:schemeClr val="dk1"/>
              </a:solidFill>
            </a:endParaRPr>
          </a:p>
          <a:p>
            <a:pPr indent="0" lvl="0" marL="0" rtl="0" algn="l">
              <a:spcBef>
                <a:spcPts val="0"/>
              </a:spcBef>
              <a:spcAft>
                <a:spcPts val="0"/>
              </a:spcAft>
              <a:buNone/>
            </a:pPr>
            <a:r>
              <a:t/>
            </a:r>
            <a:endParaRPr/>
          </a:p>
        </p:txBody>
      </p:sp>
      <p:sp>
        <p:nvSpPr>
          <p:cNvPr id="318" name="Google Shape;318;g7a6df7b083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7a6d1f5a9f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7a6d1f5a9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7a6ee5d4a5_1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7a6ee5d4a5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Warren: </a:t>
            </a:r>
            <a:r>
              <a:rPr lang="en-US"/>
              <a:t>negative in women’s rights n education </a:t>
            </a:r>
            <a:endParaRPr/>
          </a:p>
          <a:p>
            <a:pPr indent="-298450" lvl="0" marL="457200" rtl="0" algn="l">
              <a:spcBef>
                <a:spcPts val="0"/>
              </a:spcBef>
              <a:spcAft>
                <a:spcPts val="0"/>
              </a:spcAft>
              <a:buSzPts val="1100"/>
              <a:buChar char="-"/>
            </a:pPr>
            <a:r>
              <a:rPr lang="en-US"/>
              <a:t>after researching, we found through polling result that women’s right is not a big concern for voters. So we think that the reason why warren has has negative sentiment on twitter is because the group of very liberal women does not like her modest view. But since women’s rights is not a big issue among general voters and negative sentiment might not be fixable. so she should focus on other topics that brings her positive sentiment such as tax and healthcare.</a:t>
            </a:r>
            <a:endParaRPr/>
          </a:p>
          <a:p>
            <a:pPr indent="-298450" lvl="0" marL="457200" rtl="0" algn="l">
              <a:spcBef>
                <a:spcPts val="0"/>
              </a:spcBef>
              <a:spcAft>
                <a:spcPts val="0"/>
              </a:spcAft>
              <a:buSzPts val="1100"/>
              <a:buChar char="-"/>
            </a:pPr>
            <a:r>
              <a:rPr lang="en-US"/>
              <a:t>Education is one of the most important topics for voters. However, it’s not as important as topics such as healthcare and the economics. Warren expressed that she want to reform the k-12 system. This plan is very </a:t>
            </a:r>
            <a:r>
              <a:rPr lang="en-US"/>
              <a:t>ambitious</a:t>
            </a:r>
            <a:r>
              <a:rPr lang="en-US"/>
              <a:t> however, it lacks clear frameworks and it seems to be too ambitious for the voters. So we recommend that Warren come up with a more modest plan for education</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US"/>
              <a:t>Biden:</a:t>
            </a:r>
            <a:endParaRPr/>
          </a:p>
          <a:p>
            <a:pPr indent="-298450" lvl="0" marL="457200" rtl="0" algn="l">
              <a:spcBef>
                <a:spcPts val="0"/>
              </a:spcBef>
              <a:spcAft>
                <a:spcPts val="0"/>
              </a:spcAft>
              <a:buSzPts val="1100"/>
              <a:buChar char="-"/>
            </a:pPr>
            <a:r>
              <a:rPr lang="en-US"/>
              <a:t>As Biden has low association(lift) with most of the topics such as Education, job, health and social. So we would recommend him to be active on  social media and increase inluence on social media</a:t>
            </a:r>
            <a:endParaRPr/>
          </a:p>
          <a:p>
            <a:pPr indent="-298450" lvl="0" marL="457200" rtl="0" algn="l">
              <a:spcBef>
                <a:spcPts val="0"/>
              </a:spcBef>
              <a:spcAft>
                <a:spcPts val="0"/>
              </a:spcAft>
              <a:buSzPts val="1100"/>
              <a:buChar char="-"/>
            </a:pPr>
            <a:r>
              <a:rPr lang="en-US"/>
              <a:t>Switch the campaign focus from criminal justice to jobs since he is the only candiate with positive sentiment for jobs in the news data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7a6ee5d4a5_1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7a6ee5d4a5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Bernie:</a:t>
            </a:r>
            <a:endParaRPr b="1"/>
          </a:p>
          <a:p>
            <a:pPr indent="-317500" lvl="0" marL="457200" rtl="0" algn="l">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  Try to talk about the Green New Deal which he is trying to introduce and use it to combat the negative sentiment regarding him on climate  in media and twitter.</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  Leverage the positive sentiment regarding the tax policies and rising the minimum  wages policy and use it as a differentiator from other candidates.</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US"/>
              <a:t>Bloomberg:</a:t>
            </a:r>
            <a:r>
              <a:rPr lang="en-US"/>
              <a:t> </a:t>
            </a:r>
            <a:endParaRPr/>
          </a:p>
          <a:p>
            <a:pPr indent="-298450" lvl="0" marL="457200" rtl="0" algn="l">
              <a:spcBef>
                <a:spcPts val="0"/>
              </a:spcBef>
              <a:spcAft>
                <a:spcPts val="0"/>
              </a:spcAft>
              <a:buSzPts val="1100"/>
              <a:buChar char="-"/>
            </a:pPr>
            <a:r>
              <a:rPr lang="en-US"/>
              <a:t>It looks like public comparing Bloomberg and Sanders a lot. And Bloomberg has an disadvantage here (negative sentiment on experience for Bloomberg vs positive sentiment for Biden). To escape from the disadvantage, he might want to emphasis more on Biden being a flopper </a:t>
            </a:r>
            <a:endParaRPr/>
          </a:p>
          <a:p>
            <a:pPr indent="-298450" lvl="0" marL="457200" rtl="0" algn="l">
              <a:spcBef>
                <a:spcPts val="0"/>
              </a:spcBef>
              <a:spcAft>
                <a:spcPts val="0"/>
              </a:spcAft>
              <a:buSzPts val="1100"/>
              <a:buChar char="-"/>
            </a:pPr>
            <a:r>
              <a:rPr lang="en-US"/>
              <a:t>focus on a few topics and emphasize on his previous work with new york city since Bloomberg was the mayor of New York city right after 911 and this will definitely bring positive sentiment</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7a6ee5d4a5_1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7a6ee5d4a5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a6d1f5a9f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a6d1f5a9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the big idea:</a:t>
            </a:r>
            <a:r>
              <a:rPr lang="en-US"/>
              <a:t> good strategy requires good execution/action to gain good results. If you have good strategy but poor execution, it’s very unlikely you will get good results.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id campaign platform:</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news data:</a:t>
            </a:r>
            <a:r>
              <a:rPr lang="en-US"/>
              <a:t> </a:t>
            </a:r>
            <a:r>
              <a:rPr lang="en-US">
                <a:solidFill>
                  <a:schemeClr val="dk1"/>
                </a:solidFill>
              </a:rPr>
              <a:t>C</a:t>
            </a:r>
            <a:r>
              <a:rPr lang="en-US"/>
              <a:t>andidates </a:t>
            </a:r>
            <a:r>
              <a:rPr lang="en-US">
                <a:solidFill>
                  <a:schemeClr val="dk1"/>
                </a:solidFill>
              </a:rPr>
              <a:t>use press conference, press release and interviews to gain exposure on the news to convey the image they want to build in the public’s mind</a:t>
            </a:r>
            <a:r>
              <a:rPr lang="en-US"/>
              <a:t>. Thus, we think that by conducting lift analysis and sentiment analysis, we can assess how well</a:t>
            </a:r>
            <a:r>
              <a:rPr lang="en-US">
                <a:solidFill>
                  <a:schemeClr val="dk1"/>
                </a:solidFill>
              </a:rPr>
              <a:t> are </a:t>
            </a:r>
            <a:r>
              <a:rPr lang="en-US"/>
              <a:t>their executions.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twitter : crowd response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2"/>
              </a:rPr>
              <a:t>https://www.thebalancecareers.com/how-politicians-use-media-to-win-elections-2315204</a:t>
            </a:r>
            <a:endParaRPr/>
          </a:p>
        </p:txBody>
      </p:sp>
      <p:sp>
        <p:nvSpPr>
          <p:cNvPr id="142" name="Google Shape;14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a6d1f5a9f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a6d1f5a9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a6d1f5a9f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a6d1f5a9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Scraped Twitter data from the crowd and the news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got 17,000 crowd tweets  and 25,000 news tweets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from August to November 2019</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a6d1f5a9f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a6d1f5a9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a6d1f5a9f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a6d1f5a9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Talk about why we focus on these 4 candidates </a:t>
            </a:r>
            <a:endParaRPr/>
          </a:p>
          <a:p>
            <a:pPr indent="0" lvl="0" marL="0" rtl="0" algn="l">
              <a:spcBef>
                <a:spcPts val="0"/>
              </a:spcBef>
              <a:spcAft>
                <a:spcPts val="0"/>
              </a:spcAft>
              <a:buNone/>
            </a:pPr>
            <a:r>
              <a:rPr lang="en-US"/>
              <a:t>Top 3 in most polls </a:t>
            </a:r>
            <a:endParaRPr/>
          </a:p>
          <a:p>
            <a:pPr indent="0" lvl="0" marL="0" rtl="0" algn="l">
              <a:spcBef>
                <a:spcPts val="0"/>
              </a:spcBef>
              <a:spcAft>
                <a:spcPts val="0"/>
              </a:spcAft>
              <a:buNone/>
            </a:pPr>
            <a:r>
              <a:rPr lang="en-US"/>
              <a:t>Bloomberg as an unexpected candidates </a:t>
            </a:r>
            <a:endParaRPr/>
          </a:p>
          <a:p>
            <a:pPr indent="0" lvl="0" marL="0" rtl="0" algn="l">
              <a:spcBef>
                <a:spcPts val="0"/>
              </a:spcBef>
              <a:spcAft>
                <a:spcPts val="0"/>
              </a:spcAft>
              <a:buNone/>
            </a:pPr>
            <a:r>
              <a:rPr lang="en-US"/>
              <a:t>Point out (1) Sanders has high exposure on social media </a:t>
            </a:r>
            <a:endParaRPr/>
          </a:p>
          <a:p>
            <a:pPr indent="0" lvl="0" marL="0" rtl="0" algn="l">
              <a:spcBef>
                <a:spcPts val="0"/>
              </a:spcBef>
              <a:spcAft>
                <a:spcPts val="0"/>
              </a:spcAft>
              <a:buNone/>
            </a:pPr>
            <a:r>
              <a:rPr lang="en-US"/>
              <a:t>(2) Joe Biden has low exposure on social media (later you will see nobody talks about his policies on twitter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 name="Shape 17"/>
        <p:cNvGrpSpPr/>
        <p:nvPr/>
      </p:nvGrpSpPr>
      <p:grpSpPr>
        <a:xfrm>
          <a:off x="0" y="0"/>
          <a:ext cx="0" cy="0"/>
          <a:chOff x="0" y="0"/>
          <a:chExt cx="0" cy="0"/>
        </a:xfrm>
      </p:grpSpPr>
      <p:sp>
        <p:nvSpPr>
          <p:cNvPr id="18" name="Google Shape;18;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3" name="Shape 23"/>
        <p:cNvGrpSpPr/>
        <p:nvPr/>
      </p:nvGrpSpPr>
      <p:grpSpPr>
        <a:xfrm>
          <a:off x="0" y="0"/>
          <a:ext cx="0" cy="0"/>
          <a:chOff x="0" y="0"/>
          <a:chExt cx="0" cy="0"/>
        </a:xfrm>
      </p:grpSpPr>
      <p:sp>
        <p:nvSpPr>
          <p:cNvPr id="24" name="Google Shape;24;p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9" name="Shape 29"/>
        <p:cNvGrpSpPr/>
        <p:nvPr/>
      </p:nvGrpSpPr>
      <p:grpSpPr>
        <a:xfrm>
          <a:off x="0" y="0"/>
          <a:ext cx="0" cy="0"/>
          <a:chOff x="0" y="0"/>
          <a:chExt cx="0" cy="0"/>
        </a:xfrm>
      </p:grpSpPr>
      <p:sp>
        <p:nvSpPr>
          <p:cNvPr id="30" name="Google Shape;30;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6" name="Shape 36"/>
        <p:cNvGrpSpPr/>
        <p:nvPr/>
      </p:nvGrpSpPr>
      <p:grpSpPr>
        <a:xfrm>
          <a:off x="0" y="0"/>
          <a:ext cx="0" cy="0"/>
          <a:chOff x="0" y="0"/>
          <a:chExt cx="0" cy="0"/>
        </a:xfrm>
      </p:grpSpPr>
      <p:sp>
        <p:nvSpPr>
          <p:cNvPr id="37" name="Google Shape;37;p1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sp>
        <p:nvSpPr>
          <p:cNvPr id="46" name="Google Shape;46;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1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1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5"/>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17.png"/><Relationship Id="rId8"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 Id="rId11" Type="http://schemas.openxmlformats.org/officeDocument/2006/relationships/image" Target="../media/image9.png"/><Relationship Id="rId10" Type="http://schemas.openxmlformats.org/officeDocument/2006/relationships/image" Target="../media/image14.png"/><Relationship Id="rId12" Type="http://schemas.openxmlformats.org/officeDocument/2006/relationships/image" Target="../media/image7.png"/><Relationship Id="rId9"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22.png"/><Relationship Id="rId7" Type="http://schemas.openxmlformats.org/officeDocument/2006/relationships/image" Target="../media/image20.png"/><Relationship Id="rId8"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1.png"/><Relationship Id="rId9"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7.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a:off x="-66494" y="-166255"/>
            <a:ext cx="12522182" cy="7165571"/>
          </a:xfrm>
          <a:prstGeom prst="rect">
            <a:avLst/>
          </a:prstGeom>
          <a:noFill/>
          <a:ln>
            <a:noFill/>
          </a:ln>
        </p:spPr>
      </p:pic>
      <p:grpSp>
        <p:nvGrpSpPr>
          <p:cNvPr id="85" name="Google Shape;85;p1"/>
          <p:cNvGrpSpPr/>
          <p:nvPr/>
        </p:nvGrpSpPr>
        <p:grpSpPr>
          <a:xfrm>
            <a:off x="2470495" y="232756"/>
            <a:ext cx="7448204" cy="4339244"/>
            <a:chOff x="2470495" y="232756"/>
            <a:chExt cx="7448204" cy="4339244"/>
          </a:xfrm>
        </p:grpSpPr>
        <p:sp>
          <p:nvSpPr>
            <p:cNvPr id="86" name="Google Shape;86;p1"/>
            <p:cNvSpPr/>
            <p:nvPr/>
          </p:nvSpPr>
          <p:spPr>
            <a:xfrm>
              <a:off x="2470495" y="232756"/>
              <a:ext cx="7448204" cy="4339244"/>
            </a:xfrm>
            <a:prstGeom prst="rect">
              <a:avLst/>
            </a:prstGeom>
            <a:solidFill>
              <a:srgbClr val="A327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87" name="Google Shape;87;p1"/>
            <p:cNvPicPr preferRelativeResize="0"/>
            <p:nvPr/>
          </p:nvPicPr>
          <p:blipFill rotWithShape="1">
            <a:blip r:embed="rId4">
              <a:alphaModFix/>
            </a:blip>
            <a:srcRect b="0" l="0" r="0" t="0"/>
            <a:stretch/>
          </p:blipFill>
          <p:spPr>
            <a:xfrm>
              <a:off x="2734376" y="411488"/>
              <a:ext cx="6889639" cy="3897974"/>
            </a:xfrm>
            <a:prstGeom prst="rect">
              <a:avLst/>
            </a:prstGeom>
            <a:noFill/>
            <a:ln>
              <a:noFill/>
            </a:ln>
          </p:spPr>
        </p:pic>
      </p:grpSp>
      <p:sp>
        <p:nvSpPr>
          <p:cNvPr id="88" name="Google Shape;88;p1"/>
          <p:cNvSpPr txBox="1"/>
          <p:nvPr/>
        </p:nvSpPr>
        <p:spPr>
          <a:xfrm>
            <a:off x="2567985" y="4754880"/>
            <a:ext cx="735071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chemeClr val="lt1"/>
                </a:solidFill>
              </a:rPr>
              <a:t>Twitter and Politics</a:t>
            </a:r>
            <a:endParaRPr/>
          </a:p>
        </p:txBody>
      </p:sp>
      <p:sp>
        <p:nvSpPr>
          <p:cNvPr id="89" name="Google Shape;89;p1"/>
          <p:cNvSpPr txBox="1"/>
          <p:nvPr/>
        </p:nvSpPr>
        <p:spPr>
          <a:xfrm>
            <a:off x="2292025" y="5615825"/>
            <a:ext cx="7989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A5A5A5"/>
                </a:solidFill>
                <a:latin typeface="Arial"/>
                <a:ea typeface="Arial"/>
                <a:cs typeface="Arial"/>
                <a:sym typeface="Arial"/>
              </a:rPr>
              <a:t>Dandi Chen | Matthew Peng | Truett Bloxsom | Mohammed Saqib | Yuke Liu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id="229" name="Google Shape;229;g7a6d1f5a9f_5_30"/>
          <p:cNvPicPr preferRelativeResize="0"/>
          <p:nvPr/>
        </p:nvPicPr>
        <p:blipFill rotWithShape="1">
          <a:blip r:embed="rId3">
            <a:alphaModFix/>
          </a:blip>
          <a:srcRect b="0" l="0" r="0" t="0"/>
          <a:stretch/>
        </p:blipFill>
        <p:spPr>
          <a:xfrm>
            <a:off x="610431" y="-164780"/>
            <a:ext cx="12522183" cy="7165570"/>
          </a:xfrm>
          <a:prstGeom prst="rect">
            <a:avLst/>
          </a:prstGeom>
          <a:noFill/>
          <a:ln>
            <a:noFill/>
          </a:ln>
        </p:spPr>
      </p:pic>
      <p:pic>
        <p:nvPicPr>
          <p:cNvPr id="230" name="Google Shape;230;g7a6d1f5a9f_5_30"/>
          <p:cNvPicPr preferRelativeResize="0"/>
          <p:nvPr/>
        </p:nvPicPr>
        <p:blipFill rotWithShape="1">
          <a:blip r:embed="rId4">
            <a:alphaModFix/>
          </a:blip>
          <a:srcRect b="0" l="23251" r="50578" t="0"/>
          <a:stretch/>
        </p:blipFill>
        <p:spPr>
          <a:xfrm>
            <a:off x="-66494" y="-166255"/>
            <a:ext cx="3333750" cy="7165570"/>
          </a:xfrm>
          <a:prstGeom prst="rect">
            <a:avLst/>
          </a:prstGeom>
          <a:noFill/>
          <a:ln>
            <a:noFill/>
          </a:ln>
          <a:effectLst>
            <a:outerShdw blurRad="431800" sx="105999" rotWithShape="0" algn="tl" dir="4320000" dist="88900" sy="105999">
              <a:srgbClr val="000000">
                <a:alpha val="24710"/>
              </a:srgbClr>
            </a:outerShdw>
          </a:effectLst>
        </p:spPr>
      </p:pic>
      <p:sp>
        <p:nvSpPr>
          <p:cNvPr id="231" name="Google Shape;231;g7a6d1f5a9f_5_30"/>
          <p:cNvSpPr/>
          <p:nvPr/>
        </p:nvSpPr>
        <p:spPr>
          <a:xfrm>
            <a:off x="2252050" y="524449"/>
            <a:ext cx="10203600" cy="877800"/>
          </a:xfrm>
          <a:prstGeom prst="rect">
            <a:avLst/>
          </a:prstGeom>
          <a:solidFill>
            <a:srgbClr val="A32A2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 name="Google Shape;232;g7a6d1f5a9f_5_30"/>
          <p:cNvSpPr txBox="1"/>
          <p:nvPr/>
        </p:nvSpPr>
        <p:spPr>
          <a:xfrm>
            <a:off x="2694775" y="609600"/>
            <a:ext cx="78018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rgbClr val="D8D8D8"/>
                </a:solidFill>
              </a:rPr>
              <a:t>General Candidate Analysis</a:t>
            </a:r>
            <a:endParaRPr/>
          </a:p>
        </p:txBody>
      </p:sp>
      <p:grpSp>
        <p:nvGrpSpPr>
          <p:cNvPr id="233" name="Google Shape;233;g7a6d1f5a9f_5_30"/>
          <p:cNvGrpSpPr/>
          <p:nvPr/>
        </p:nvGrpSpPr>
        <p:grpSpPr>
          <a:xfrm>
            <a:off x="3461809" y="4404373"/>
            <a:ext cx="9697269" cy="45715"/>
            <a:chOff x="-66497" y="1222194"/>
            <a:chExt cx="12522300" cy="443400"/>
          </a:xfrm>
        </p:grpSpPr>
        <p:pic>
          <p:nvPicPr>
            <p:cNvPr id="234" name="Google Shape;234;g7a6d1f5a9f_5_30"/>
            <p:cNvPicPr preferRelativeResize="0"/>
            <p:nvPr/>
          </p:nvPicPr>
          <p:blipFill rotWithShape="1">
            <a:blip r:embed="rId5">
              <a:alphaModFix amt="17000"/>
            </a:blip>
            <a:srcRect b="0" l="25346" r="14361" t="0"/>
            <a:stretch/>
          </p:blipFill>
          <p:spPr>
            <a:xfrm>
              <a:off x="-66495" y="1222194"/>
              <a:ext cx="12522183" cy="443321"/>
            </a:xfrm>
            <a:prstGeom prst="rect">
              <a:avLst/>
            </a:prstGeom>
            <a:noFill/>
            <a:ln>
              <a:noFill/>
            </a:ln>
          </p:spPr>
        </p:pic>
        <p:sp>
          <p:nvSpPr>
            <p:cNvPr id="235" name="Google Shape;235;g7a6d1f5a9f_5_30"/>
            <p:cNvSpPr/>
            <p:nvPr/>
          </p:nvSpPr>
          <p:spPr>
            <a:xfrm>
              <a:off x="-66497" y="1222194"/>
              <a:ext cx="12522300" cy="443400"/>
            </a:xfrm>
            <a:prstGeom prst="rect">
              <a:avLst/>
            </a:prstGeom>
            <a:solidFill>
              <a:srgbClr val="A32728">
                <a:alpha val="9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6" name="Google Shape;236;g7a6d1f5a9f_5_30"/>
          <p:cNvSpPr txBox="1"/>
          <p:nvPr/>
        </p:nvSpPr>
        <p:spPr>
          <a:xfrm>
            <a:off x="4691825" y="1752000"/>
            <a:ext cx="2403600" cy="458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sz="2500">
                <a:solidFill>
                  <a:srgbClr val="D8D8D8"/>
                </a:solidFill>
              </a:rPr>
              <a:t>Experience</a:t>
            </a:r>
            <a:endParaRPr b="1" sz="1900">
              <a:solidFill>
                <a:srgbClr val="D8D8D8"/>
              </a:solidFill>
              <a:latin typeface="Arial"/>
              <a:ea typeface="Arial"/>
              <a:cs typeface="Arial"/>
              <a:sym typeface="Arial"/>
            </a:endParaRPr>
          </a:p>
        </p:txBody>
      </p:sp>
      <p:sp>
        <p:nvSpPr>
          <p:cNvPr id="237" name="Google Shape;237;g7a6d1f5a9f_5_30"/>
          <p:cNvSpPr txBox="1"/>
          <p:nvPr/>
        </p:nvSpPr>
        <p:spPr>
          <a:xfrm>
            <a:off x="7051400" y="1752000"/>
            <a:ext cx="2403600" cy="458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sz="2500">
                <a:solidFill>
                  <a:srgbClr val="D8D8D8"/>
                </a:solidFill>
              </a:rPr>
              <a:t>Popular</a:t>
            </a:r>
            <a:endParaRPr b="1" sz="1900">
              <a:solidFill>
                <a:srgbClr val="D8D8D8"/>
              </a:solidFill>
              <a:latin typeface="Arial"/>
              <a:ea typeface="Arial"/>
              <a:cs typeface="Arial"/>
              <a:sym typeface="Arial"/>
            </a:endParaRPr>
          </a:p>
        </p:txBody>
      </p:sp>
      <p:sp>
        <p:nvSpPr>
          <p:cNvPr id="238" name="Google Shape;238;g7a6d1f5a9f_5_30"/>
          <p:cNvSpPr txBox="1"/>
          <p:nvPr/>
        </p:nvSpPr>
        <p:spPr>
          <a:xfrm>
            <a:off x="9407400" y="1752000"/>
            <a:ext cx="2403600" cy="458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sz="2500">
                <a:solidFill>
                  <a:srgbClr val="D8D8D8"/>
                </a:solidFill>
              </a:rPr>
              <a:t>Unp</a:t>
            </a:r>
            <a:r>
              <a:rPr b="1" lang="en-US" sz="2500">
                <a:solidFill>
                  <a:srgbClr val="D8D8D8"/>
                </a:solidFill>
              </a:rPr>
              <a:t>opular</a:t>
            </a:r>
            <a:endParaRPr b="1" sz="1900">
              <a:solidFill>
                <a:srgbClr val="D8D8D8"/>
              </a:solidFill>
              <a:latin typeface="Arial"/>
              <a:ea typeface="Arial"/>
              <a:cs typeface="Arial"/>
              <a:sym typeface="Arial"/>
            </a:endParaRPr>
          </a:p>
        </p:txBody>
      </p:sp>
      <p:sp>
        <p:nvSpPr>
          <p:cNvPr id="239" name="Google Shape;239;g7a6d1f5a9f_5_30"/>
          <p:cNvSpPr txBox="1"/>
          <p:nvPr/>
        </p:nvSpPr>
        <p:spPr>
          <a:xfrm>
            <a:off x="3496025" y="3050969"/>
            <a:ext cx="2403600" cy="458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500">
                <a:solidFill>
                  <a:srgbClr val="D8D8D8"/>
                </a:solidFill>
              </a:rPr>
              <a:t>News</a:t>
            </a:r>
            <a:endParaRPr b="1" sz="1900">
              <a:solidFill>
                <a:srgbClr val="D8D8D8"/>
              </a:solidFill>
              <a:latin typeface="Arial"/>
              <a:ea typeface="Arial"/>
              <a:cs typeface="Arial"/>
              <a:sym typeface="Arial"/>
            </a:endParaRPr>
          </a:p>
        </p:txBody>
      </p:sp>
      <p:sp>
        <p:nvSpPr>
          <p:cNvPr id="240" name="Google Shape;240;g7a6d1f5a9f_5_30"/>
          <p:cNvSpPr txBox="1"/>
          <p:nvPr/>
        </p:nvSpPr>
        <p:spPr>
          <a:xfrm>
            <a:off x="3496025" y="5279381"/>
            <a:ext cx="2403600" cy="458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500">
                <a:solidFill>
                  <a:srgbClr val="D8D8D8"/>
                </a:solidFill>
              </a:rPr>
              <a:t>Tweets</a:t>
            </a:r>
            <a:endParaRPr b="1" sz="1900">
              <a:solidFill>
                <a:srgbClr val="D8D8D8"/>
              </a:solidFill>
              <a:latin typeface="Arial"/>
              <a:ea typeface="Arial"/>
              <a:cs typeface="Arial"/>
              <a:sym typeface="Arial"/>
            </a:endParaRPr>
          </a:p>
        </p:txBody>
      </p:sp>
      <p:grpSp>
        <p:nvGrpSpPr>
          <p:cNvPr id="241" name="Google Shape;241;g7a6d1f5a9f_5_30"/>
          <p:cNvGrpSpPr/>
          <p:nvPr/>
        </p:nvGrpSpPr>
        <p:grpSpPr>
          <a:xfrm>
            <a:off x="4801750" y="4672763"/>
            <a:ext cx="2436100" cy="2053913"/>
            <a:chOff x="4780825" y="2431588"/>
            <a:chExt cx="2436100" cy="2053913"/>
          </a:xfrm>
        </p:grpSpPr>
        <p:sp>
          <p:nvSpPr>
            <p:cNvPr id="242" name="Google Shape;242;g7a6d1f5a9f_5_30"/>
            <p:cNvSpPr txBox="1"/>
            <p:nvPr/>
          </p:nvSpPr>
          <p:spPr>
            <a:xfrm>
              <a:off x="5859425" y="2597775"/>
              <a:ext cx="1357500" cy="458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800">
                  <a:solidFill>
                    <a:srgbClr val="A61C00"/>
                  </a:solidFill>
                </a:rPr>
                <a:t>Negative</a:t>
              </a:r>
              <a:endParaRPr b="1" sz="1800">
                <a:solidFill>
                  <a:srgbClr val="A61C00"/>
                </a:solidFill>
                <a:latin typeface="Arial"/>
                <a:ea typeface="Arial"/>
                <a:cs typeface="Arial"/>
                <a:sym typeface="Arial"/>
              </a:endParaRPr>
            </a:p>
          </p:txBody>
        </p:sp>
        <p:sp>
          <p:nvSpPr>
            <p:cNvPr id="243" name="Google Shape;243;g7a6d1f5a9f_5_30"/>
            <p:cNvSpPr txBox="1"/>
            <p:nvPr/>
          </p:nvSpPr>
          <p:spPr>
            <a:xfrm>
              <a:off x="5859425" y="3626825"/>
              <a:ext cx="1357500" cy="458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800">
                  <a:solidFill>
                    <a:srgbClr val="6AA84F"/>
                  </a:solidFill>
                </a:rPr>
                <a:t>Positive</a:t>
              </a:r>
              <a:endParaRPr b="1" sz="1800">
                <a:solidFill>
                  <a:srgbClr val="6AA84F"/>
                </a:solidFill>
                <a:latin typeface="Arial"/>
                <a:ea typeface="Arial"/>
                <a:cs typeface="Arial"/>
                <a:sym typeface="Arial"/>
              </a:endParaRPr>
            </a:p>
          </p:txBody>
        </p:sp>
        <p:grpSp>
          <p:nvGrpSpPr>
            <p:cNvPr id="244" name="Google Shape;244;g7a6d1f5a9f_5_30"/>
            <p:cNvGrpSpPr/>
            <p:nvPr/>
          </p:nvGrpSpPr>
          <p:grpSpPr>
            <a:xfrm>
              <a:off x="4780825" y="2431588"/>
              <a:ext cx="1117500" cy="1026963"/>
              <a:chOff x="4589425" y="2355388"/>
              <a:chExt cx="1117500" cy="1026963"/>
            </a:xfrm>
          </p:grpSpPr>
          <p:pic>
            <p:nvPicPr>
              <p:cNvPr id="245" name="Google Shape;245;g7a6d1f5a9f_5_30"/>
              <p:cNvPicPr preferRelativeResize="0"/>
              <p:nvPr/>
            </p:nvPicPr>
            <p:blipFill rotWithShape="1">
              <a:blip r:embed="rId6">
                <a:alphaModFix/>
              </a:blip>
              <a:srcRect b="0" l="14817" r="25312" t="-1173"/>
              <a:stretch/>
            </p:blipFill>
            <p:spPr>
              <a:xfrm>
                <a:off x="4828075" y="2355388"/>
                <a:ext cx="640200" cy="616200"/>
              </a:xfrm>
              <a:prstGeom prst="ellipse">
                <a:avLst/>
              </a:prstGeom>
              <a:noFill/>
              <a:ln>
                <a:noFill/>
              </a:ln>
            </p:spPr>
          </p:pic>
          <p:sp>
            <p:nvSpPr>
              <p:cNvPr id="246" name="Google Shape;246;g7a6d1f5a9f_5_30"/>
              <p:cNvSpPr txBox="1"/>
              <p:nvPr/>
            </p:nvSpPr>
            <p:spPr>
              <a:xfrm>
                <a:off x="4589425" y="2923650"/>
                <a:ext cx="1117500" cy="458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FFFFFF"/>
                    </a:solidFill>
                  </a:rPr>
                  <a:t>Bloomberg</a:t>
                </a:r>
                <a:endParaRPr>
                  <a:solidFill>
                    <a:srgbClr val="FFFFFF"/>
                  </a:solidFill>
                </a:endParaRPr>
              </a:p>
            </p:txBody>
          </p:sp>
        </p:grpSp>
        <p:grpSp>
          <p:nvGrpSpPr>
            <p:cNvPr id="247" name="Google Shape;247;g7a6d1f5a9f_5_30"/>
            <p:cNvGrpSpPr/>
            <p:nvPr/>
          </p:nvGrpSpPr>
          <p:grpSpPr>
            <a:xfrm>
              <a:off x="4780825" y="3442462"/>
              <a:ext cx="1117500" cy="1043038"/>
              <a:chOff x="4639125" y="3442462"/>
              <a:chExt cx="1117500" cy="1043038"/>
            </a:xfrm>
          </p:grpSpPr>
          <p:sp>
            <p:nvSpPr>
              <p:cNvPr id="248" name="Google Shape;248;g7a6d1f5a9f_5_30"/>
              <p:cNvSpPr txBox="1"/>
              <p:nvPr/>
            </p:nvSpPr>
            <p:spPr>
              <a:xfrm>
                <a:off x="4639125" y="4026800"/>
                <a:ext cx="1117500" cy="458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FFFFFF"/>
                    </a:solidFill>
                  </a:rPr>
                  <a:t>Biden</a:t>
                </a:r>
                <a:endParaRPr>
                  <a:solidFill>
                    <a:srgbClr val="FFFFFF"/>
                  </a:solidFill>
                </a:endParaRPr>
              </a:p>
            </p:txBody>
          </p:sp>
          <p:pic>
            <p:nvPicPr>
              <p:cNvPr id="249" name="Google Shape;249;g7a6d1f5a9f_5_30"/>
              <p:cNvPicPr preferRelativeResize="0"/>
              <p:nvPr/>
            </p:nvPicPr>
            <p:blipFill>
              <a:blip r:embed="rId7">
                <a:alphaModFix/>
              </a:blip>
              <a:stretch>
                <a:fillRect/>
              </a:stretch>
            </p:blipFill>
            <p:spPr>
              <a:xfrm>
                <a:off x="4877775" y="3442462"/>
                <a:ext cx="640200" cy="640200"/>
              </a:xfrm>
              <a:prstGeom prst="ellipse">
                <a:avLst/>
              </a:prstGeom>
              <a:noFill/>
              <a:ln>
                <a:noFill/>
              </a:ln>
            </p:spPr>
          </p:pic>
        </p:grpSp>
      </p:grpSp>
      <p:grpSp>
        <p:nvGrpSpPr>
          <p:cNvPr id="250" name="Google Shape;250;g7a6d1f5a9f_5_30"/>
          <p:cNvGrpSpPr/>
          <p:nvPr/>
        </p:nvGrpSpPr>
        <p:grpSpPr>
          <a:xfrm>
            <a:off x="7694450" y="2730863"/>
            <a:ext cx="1117500" cy="1098913"/>
            <a:chOff x="7069513" y="2078638"/>
            <a:chExt cx="1117500" cy="1098913"/>
          </a:xfrm>
        </p:grpSpPr>
        <p:pic>
          <p:nvPicPr>
            <p:cNvPr id="251" name="Google Shape;251;g7a6d1f5a9f_5_30"/>
            <p:cNvPicPr preferRelativeResize="0"/>
            <p:nvPr/>
          </p:nvPicPr>
          <p:blipFill>
            <a:blip r:embed="rId8">
              <a:alphaModFix/>
            </a:blip>
            <a:stretch>
              <a:fillRect/>
            </a:stretch>
          </p:blipFill>
          <p:spPr>
            <a:xfrm>
              <a:off x="7308163" y="2078638"/>
              <a:ext cx="640200" cy="640200"/>
            </a:xfrm>
            <a:prstGeom prst="ellipse">
              <a:avLst/>
            </a:prstGeom>
            <a:noFill/>
            <a:ln>
              <a:noFill/>
            </a:ln>
          </p:spPr>
        </p:pic>
        <p:sp>
          <p:nvSpPr>
            <p:cNvPr id="252" name="Google Shape;252;g7a6d1f5a9f_5_30"/>
            <p:cNvSpPr txBox="1"/>
            <p:nvPr/>
          </p:nvSpPr>
          <p:spPr>
            <a:xfrm>
              <a:off x="7069513" y="2718850"/>
              <a:ext cx="1117500" cy="458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FFFFFF"/>
                  </a:solidFill>
                </a:rPr>
                <a:t>Sanders</a:t>
              </a:r>
              <a:endParaRPr>
                <a:solidFill>
                  <a:srgbClr val="FFFFFF"/>
                </a:solidFill>
              </a:endParaRPr>
            </a:p>
          </p:txBody>
        </p:sp>
      </p:grpSp>
      <p:grpSp>
        <p:nvGrpSpPr>
          <p:cNvPr id="253" name="Google Shape;253;g7a6d1f5a9f_5_30"/>
          <p:cNvGrpSpPr/>
          <p:nvPr/>
        </p:nvGrpSpPr>
        <p:grpSpPr>
          <a:xfrm>
            <a:off x="7694450" y="4959275"/>
            <a:ext cx="1117500" cy="1098913"/>
            <a:chOff x="7069513" y="2078638"/>
            <a:chExt cx="1117500" cy="1098913"/>
          </a:xfrm>
        </p:grpSpPr>
        <p:pic>
          <p:nvPicPr>
            <p:cNvPr id="254" name="Google Shape;254;g7a6d1f5a9f_5_30"/>
            <p:cNvPicPr preferRelativeResize="0"/>
            <p:nvPr/>
          </p:nvPicPr>
          <p:blipFill>
            <a:blip r:embed="rId8">
              <a:alphaModFix/>
            </a:blip>
            <a:stretch>
              <a:fillRect/>
            </a:stretch>
          </p:blipFill>
          <p:spPr>
            <a:xfrm>
              <a:off x="7308163" y="2078638"/>
              <a:ext cx="640200" cy="640200"/>
            </a:xfrm>
            <a:prstGeom prst="ellipse">
              <a:avLst/>
            </a:prstGeom>
            <a:noFill/>
            <a:ln>
              <a:noFill/>
            </a:ln>
          </p:spPr>
        </p:pic>
        <p:sp>
          <p:nvSpPr>
            <p:cNvPr id="255" name="Google Shape;255;g7a6d1f5a9f_5_30"/>
            <p:cNvSpPr txBox="1"/>
            <p:nvPr/>
          </p:nvSpPr>
          <p:spPr>
            <a:xfrm>
              <a:off x="7069513" y="2718850"/>
              <a:ext cx="1117500" cy="458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FFFFFF"/>
                  </a:solidFill>
                </a:rPr>
                <a:t>Sanders</a:t>
              </a:r>
              <a:endParaRPr>
                <a:solidFill>
                  <a:srgbClr val="FFFFFF"/>
                </a:solidFill>
              </a:endParaRPr>
            </a:p>
          </p:txBody>
        </p:sp>
      </p:grpSp>
      <p:grpSp>
        <p:nvGrpSpPr>
          <p:cNvPr id="256" name="Google Shape;256;g7a6d1f5a9f_5_30"/>
          <p:cNvGrpSpPr/>
          <p:nvPr/>
        </p:nvGrpSpPr>
        <p:grpSpPr>
          <a:xfrm>
            <a:off x="10050450" y="2758800"/>
            <a:ext cx="1117500" cy="1043038"/>
            <a:chOff x="4639125" y="3442462"/>
            <a:chExt cx="1117500" cy="1043038"/>
          </a:xfrm>
        </p:grpSpPr>
        <p:sp>
          <p:nvSpPr>
            <p:cNvPr id="257" name="Google Shape;257;g7a6d1f5a9f_5_30"/>
            <p:cNvSpPr txBox="1"/>
            <p:nvPr/>
          </p:nvSpPr>
          <p:spPr>
            <a:xfrm>
              <a:off x="4639125" y="4026800"/>
              <a:ext cx="1117500" cy="458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FFFFFF"/>
                  </a:solidFill>
                </a:rPr>
                <a:t>Biden</a:t>
              </a:r>
              <a:endParaRPr>
                <a:solidFill>
                  <a:srgbClr val="FFFFFF"/>
                </a:solidFill>
              </a:endParaRPr>
            </a:p>
          </p:txBody>
        </p:sp>
        <p:pic>
          <p:nvPicPr>
            <p:cNvPr id="258" name="Google Shape;258;g7a6d1f5a9f_5_30"/>
            <p:cNvPicPr preferRelativeResize="0"/>
            <p:nvPr/>
          </p:nvPicPr>
          <p:blipFill>
            <a:blip r:embed="rId7">
              <a:alphaModFix/>
            </a:blip>
            <a:stretch>
              <a:fillRect/>
            </a:stretch>
          </p:blipFill>
          <p:spPr>
            <a:xfrm>
              <a:off x="4877775" y="3442462"/>
              <a:ext cx="640200" cy="640200"/>
            </a:xfrm>
            <a:prstGeom prst="ellipse">
              <a:avLst/>
            </a:prstGeom>
            <a:noFill/>
            <a:ln>
              <a:noFill/>
            </a:ln>
          </p:spPr>
        </p:pic>
      </p:grpSp>
      <p:grpSp>
        <p:nvGrpSpPr>
          <p:cNvPr id="259" name="Google Shape;259;g7a6d1f5a9f_5_30"/>
          <p:cNvGrpSpPr/>
          <p:nvPr/>
        </p:nvGrpSpPr>
        <p:grpSpPr>
          <a:xfrm>
            <a:off x="10050450" y="4987212"/>
            <a:ext cx="1117500" cy="1043038"/>
            <a:chOff x="4639125" y="3442462"/>
            <a:chExt cx="1117500" cy="1043038"/>
          </a:xfrm>
        </p:grpSpPr>
        <p:sp>
          <p:nvSpPr>
            <p:cNvPr id="260" name="Google Shape;260;g7a6d1f5a9f_5_30"/>
            <p:cNvSpPr txBox="1"/>
            <p:nvPr/>
          </p:nvSpPr>
          <p:spPr>
            <a:xfrm>
              <a:off x="4639125" y="4026800"/>
              <a:ext cx="1117500" cy="458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FFFFFF"/>
                  </a:solidFill>
                </a:rPr>
                <a:t>Biden</a:t>
              </a:r>
              <a:endParaRPr>
                <a:solidFill>
                  <a:srgbClr val="FFFFFF"/>
                </a:solidFill>
              </a:endParaRPr>
            </a:p>
          </p:txBody>
        </p:sp>
        <p:pic>
          <p:nvPicPr>
            <p:cNvPr id="261" name="Google Shape;261;g7a6d1f5a9f_5_30"/>
            <p:cNvPicPr preferRelativeResize="0"/>
            <p:nvPr/>
          </p:nvPicPr>
          <p:blipFill>
            <a:blip r:embed="rId7">
              <a:alphaModFix/>
            </a:blip>
            <a:stretch>
              <a:fillRect/>
            </a:stretch>
          </p:blipFill>
          <p:spPr>
            <a:xfrm>
              <a:off x="4877775" y="3442462"/>
              <a:ext cx="640200" cy="640200"/>
            </a:xfrm>
            <a:prstGeom prst="ellipse">
              <a:avLst/>
            </a:prstGeom>
            <a:noFill/>
            <a:ln>
              <a:noFill/>
            </a:ln>
          </p:spPr>
        </p:pic>
      </p:grpSp>
      <p:grpSp>
        <p:nvGrpSpPr>
          <p:cNvPr id="262" name="Google Shape;262;g7a6d1f5a9f_5_30"/>
          <p:cNvGrpSpPr/>
          <p:nvPr/>
        </p:nvGrpSpPr>
        <p:grpSpPr>
          <a:xfrm>
            <a:off x="4767375" y="2280575"/>
            <a:ext cx="2436100" cy="2053913"/>
            <a:chOff x="4780825" y="2431588"/>
            <a:chExt cx="2436100" cy="2053913"/>
          </a:xfrm>
        </p:grpSpPr>
        <p:sp>
          <p:nvSpPr>
            <p:cNvPr id="263" name="Google Shape;263;g7a6d1f5a9f_5_30"/>
            <p:cNvSpPr txBox="1"/>
            <p:nvPr/>
          </p:nvSpPr>
          <p:spPr>
            <a:xfrm>
              <a:off x="5859425" y="2597775"/>
              <a:ext cx="1357500" cy="458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800">
                  <a:solidFill>
                    <a:srgbClr val="6AA84F"/>
                  </a:solidFill>
                </a:rPr>
                <a:t>Positive</a:t>
              </a:r>
              <a:endParaRPr b="1" sz="1800">
                <a:solidFill>
                  <a:srgbClr val="6AA84F"/>
                </a:solidFill>
                <a:latin typeface="Arial"/>
                <a:ea typeface="Arial"/>
                <a:cs typeface="Arial"/>
                <a:sym typeface="Arial"/>
              </a:endParaRPr>
            </a:p>
          </p:txBody>
        </p:sp>
        <p:sp>
          <p:nvSpPr>
            <p:cNvPr id="264" name="Google Shape;264;g7a6d1f5a9f_5_30"/>
            <p:cNvSpPr txBox="1"/>
            <p:nvPr/>
          </p:nvSpPr>
          <p:spPr>
            <a:xfrm>
              <a:off x="5859425" y="3626825"/>
              <a:ext cx="1357500" cy="458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800">
                  <a:solidFill>
                    <a:srgbClr val="FFFFFF"/>
                  </a:solidFill>
                </a:rPr>
                <a:t>Neutral</a:t>
              </a:r>
              <a:endParaRPr b="1" sz="1800">
                <a:solidFill>
                  <a:srgbClr val="FFFFFF"/>
                </a:solidFill>
                <a:latin typeface="Arial"/>
                <a:ea typeface="Arial"/>
                <a:cs typeface="Arial"/>
                <a:sym typeface="Arial"/>
              </a:endParaRPr>
            </a:p>
          </p:txBody>
        </p:sp>
        <p:grpSp>
          <p:nvGrpSpPr>
            <p:cNvPr id="265" name="Google Shape;265;g7a6d1f5a9f_5_30"/>
            <p:cNvGrpSpPr/>
            <p:nvPr/>
          </p:nvGrpSpPr>
          <p:grpSpPr>
            <a:xfrm>
              <a:off x="4780825" y="2431588"/>
              <a:ext cx="1117500" cy="1026963"/>
              <a:chOff x="4589425" y="2355388"/>
              <a:chExt cx="1117500" cy="1026963"/>
            </a:xfrm>
          </p:grpSpPr>
          <p:pic>
            <p:nvPicPr>
              <p:cNvPr id="266" name="Google Shape;266;g7a6d1f5a9f_5_30"/>
              <p:cNvPicPr preferRelativeResize="0"/>
              <p:nvPr/>
            </p:nvPicPr>
            <p:blipFill rotWithShape="1">
              <a:blip r:embed="rId6">
                <a:alphaModFix/>
              </a:blip>
              <a:srcRect b="0" l="14817" r="25312" t="-1173"/>
              <a:stretch/>
            </p:blipFill>
            <p:spPr>
              <a:xfrm>
                <a:off x="4828075" y="2355388"/>
                <a:ext cx="640200" cy="616200"/>
              </a:xfrm>
              <a:prstGeom prst="ellipse">
                <a:avLst/>
              </a:prstGeom>
              <a:noFill/>
              <a:ln>
                <a:noFill/>
              </a:ln>
            </p:spPr>
          </p:pic>
          <p:sp>
            <p:nvSpPr>
              <p:cNvPr id="267" name="Google Shape;267;g7a6d1f5a9f_5_30"/>
              <p:cNvSpPr txBox="1"/>
              <p:nvPr/>
            </p:nvSpPr>
            <p:spPr>
              <a:xfrm>
                <a:off x="4589425" y="2923650"/>
                <a:ext cx="1117500" cy="458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FFFFFF"/>
                    </a:solidFill>
                  </a:rPr>
                  <a:t>Bloomberg</a:t>
                </a:r>
                <a:endParaRPr>
                  <a:solidFill>
                    <a:srgbClr val="FFFFFF"/>
                  </a:solidFill>
                </a:endParaRPr>
              </a:p>
            </p:txBody>
          </p:sp>
        </p:grpSp>
        <p:grpSp>
          <p:nvGrpSpPr>
            <p:cNvPr id="268" name="Google Shape;268;g7a6d1f5a9f_5_30"/>
            <p:cNvGrpSpPr/>
            <p:nvPr/>
          </p:nvGrpSpPr>
          <p:grpSpPr>
            <a:xfrm>
              <a:off x="4780825" y="3442462"/>
              <a:ext cx="1117500" cy="1043038"/>
              <a:chOff x="4639125" y="3442462"/>
              <a:chExt cx="1117500" cy="1043038"/>
            </a:xfrm>
          </p:grpSpPr>
          <p:sp>
            <p:nvSpPr>
              <p:cNvPr id="269" name="Google Shape;269;g7a6d1f5a9f_5_30"/>
              <p:cNvSpPr txBox="1"/>
              <p:nvPr/>
            </p:nvSpPr>
            <p:spPr>
              <a:xfrm>
                <a:off x="4639125" y="4026800"/>
                <a:ext cx="1117500" cy="458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solidFill>
                      <a:srgbClr val="FFFFFF"/>
                    </a:solidFill>
                  </a:rPr>
                  <a:t>Biden</a:t>
                </a:r>
                <a:endParaRPr>
                  <a:solidFill>
                    <a:srgbClr val="FFFFFF"/>
                  </a:solidFill>
                </a:endParaRPr>
              </a:p>
            </p:txBody>
          </p:sp>
          <p:pic>
            <p:nvPicPr>
              <p:cNvPr id="270" name="Google Shape;270;g7a6d1f5a9f_5_30"/>
              <p:cNvPicPr preferRelativeResize="0"/>
              <p:nvPr/>
            </p:nvPicPr>
            <p:blipFill>
              <a:blip r:embed="rId7">
                <a:alphaModFix/>
              </a:blip>
              <a:stretch>
                <a:fillRect/>
              </a:stretch>
            </p:blipFill>
            <p:spPr>
              <a:xfrm>
                <a:off x="4877775" y="3442462"/>
                <a:ext cx="640200" cy="640200"/>
              </a:xfrm>
              <a:prstGeom prst="ellipse">
                <a:avLst/>
              </a:prstGeom>
              <a:noFill/>
              <a:ln>
                <a:noFill/>
              </a:ln>
            </p:spPr>
          </p:pic>
        </p:grpSp>
      </p:grpSp>
    </p:spTree>
  </p:cSld>
  <p:clrMapOvr>
    <a:masterClrMapping/>
  </p:clrMapOvr>
  <mc:AlternateContent>
    <mc:Choice Requires="p14">
      <p:transition spd="slow" p14:dur="1000">
        <p:pus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pic>
        <p:nvPicPr>
          <p:cNvPr id="275" name="Google Shape;275;g7a6d1f5a9f_0_34"/>
          <p:cNvPicPr preferRelativeResize="0"/>
          <p:nvPr/>
        </p:nvPicPr>
        <p:blipFill rotWithShape="1">
          <a:blip r:embed="rId3">
            <a:alphaModFix/>
          </a:blip>
          <a:srcRect b="0" l="0" r="0" t="0"/>
          <a:stretch/>
        </p:blipFill>
        <p:spPr>
          <a:xfrm>
            <a:off x="-61589" y="0"/>
            <a:ext cx="12237260" cy="6878320"/>
          </a:xfrm>
          <a:prstGeom prst="rect">
            <a:avLst/>
          </a:prstGeom>
          <a:noFill/>
          <a:ln>
            <a:noFill/>
          </a:ln>
        </p:spPr>
      </p:pic>
      <p:sp>
        <p:nvSpPr>
          <p:cNvPr id="276" name="Google Shape;276;g7a6d1f5a9f_0_34"/>
          <p:cNvSpPr/>
          <p:nvPr/>
        </p:nvSpPr>
        <p:spPr>
          <a:xfrm>
            <a:off x="2300" y="3057900"/>
            <a:ext cx="12192000" cy="1969800"/>
          </a:xfrm>
          <a:prstGeom prst="rect">
            <a:avLst/>
          </a:prstGeom>
          <a:solidFill>
            <a:srgbClr val="2F5496"/>
          </a:solidFill>
          <a:ln>
            <a:noFill/>
          </a:ln>
          <a:effectLst>
            <a:outerShdw blurRad="385763" rotWithShape="0" algn="bl" dir="7560000" dist="238125">
              <a:srgbClr val="2F5496">
                <a:alpha val="5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7a6d1f5a9f_0_34"/>
          <p:cNvSpPr/>
          <p:nvPr/>
        </p:nvSpPr>
        <p:spPr>
          <a:xfrm>
            <a:off x="4715299" y="2293450"/>
            <a:ext cx="2403900" cy="1358400"/>
          </a:xfrm>
          <a:prstGeom prst="rect">
            <a:avLst/>
          </a:prstGeom>
          <a:solidFill>
            <a:srgbClr val="A32A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7a6d1f5a9f_0_34"/>
          <p:cNvSpPr txBox="1"/>
          <p:nvPr/>
        </p:nvSpPr>
        <p:spPr>
          <a:xfrm>
            <a:off x="5330450" y="2370100"/>
            <a:ext cx="1173600" cy="12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6000">
                <a:solidFill>
                  <a:srgbClr val="FFFFFF"/>
                </a:solidFill>
              </a:rPr>
              <a:t>4</a:t>
            </a:r>
            <a:endParaRPr b="1" i="1" sz="6000">
              <a:solidFill>
                <a:srgbClr val="FFFFFF"/>
              </a:solidFill>
            </a:endParaRPr>
          </a:p>
        </p:txBody>
      </p:sp>
      <p:sp>
        <p:nvSpPr>
          <p:cNvPr id="279" name="Google Shape;279;g7a6d1f5a9f_0_34"/>
          <p:cNvSpPr txBox="1"/>
          <p:nvPr/>
        </p:nvSpPr>
        <p:spPr>
          <a:xfrm>
            <a:off x="3206075" y="3788125"/>
            <a:ext cx="5349000" cy="9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500">
                <a:solidFill>
                  <a:srgbClr val="FFFFFF"/>
                </a:solidFill>
              </a:rPr>
              <a:t>Policy Analysis</a:t>
            </a:r>
            <a:endParaRPr sz="4500">
              <a:solidFill>
                <a:srgbClr val="FFFFFF"/>
              </a:solidFill>
            </a:endParaRPr>
          </a:p>
          <a:p>
            <a:pPr indent="0" lvl="0" marL="0" rtl="0" algn="ctr">
              <a:spcBef>
                <a:spcPts val="0"/>
              </a:spcBef>
              <a:spcAft>
                <a:spcPts val="0"/>
              </a:spcAft>
              <a:buNone/>
            </a:pPr>
            <a:r>
              <a:t/>
            </a:r>
            <a:endParaRPr sz="4500">
              <a:solidFill>
                <a:srgbClr val="FFFFFF"/>
              </a:solidFil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pic>
        <p:nvPicPr>
          <p:cNvPr id="284" name="Google Shape;284;g7a6d1f5a9f_5_12"/>
          <p:cNvPicPr preferRelativeResize="0"/>
          <p:nvPr/>
        </p:nvPicPr>
        <p:blipFill rotWithShape="1">
          <a:blip r:embed="rId3">
            <a:alphaModFix/>
          </a:blip>
          <a:srcRect b="0" l="0" r="0" t="0"/>
          <a:stretch/>
        </p:blipFill>
        <p:spPr>
          <a:xfrm>
            <a:off x="-66494" y="-166255"/>
            <a:ext cx="12522183" cy="7165570"/>
          </a:xfrm>
          <a:prstGeom prst="rect">
            <a:avLst/>
          </a:prstGeom>
          <a:noFill/>
          <a:ln>
            <a:noFill/>
          </a:ln>
        </p:spPr>
      </p:pic>
      <p:pic>
        <p:nvPicPr>
          <p:cNvPr id="285" name="Google Shape;285;g7a6d1f5a9f_5_12"/>
          <p:cNvPicPr preferRelativeResize="0"/>
          <p:nvPr/>
        </p:nvPicPr>
        <p:blipFill rotWithShape="1">
          <a:blip r:embed="rId4">
            <a:alphaModFix/>
          </a:blip>
          <a:srcRect b="0" l="23251" r="50578" t="0"/>
          <a:stretch/>
        </p:blipFill>
        <p:spPr>
          <a:xfrm>
            <a:off x="-66494" y="-90055"/>
            <a:ext cx="3333750" cy="7165570"/>
          </a:xfrm>
          <a:prstGeom prst="rect">
            <a:avLst/>
          </a:prstGeom>
          <a:noFill/>
          <a:ln>
            <a:noFill/>
          </a:ln>
          <a:effectLst>
            <a:outerShdw blurRad="431800" sx="105999" rotWithShape="0" algn="tl" dir="4320000" dist="88900" sy="105999">
              <a:srgbClr val="000000">
                <a:alpha val="24710"/>
              </a:srgbClr>
            </a:outerShdw>
          </a:effectLst>
        </p:spPr>
      </p:pic>
      <p:sp>
        <p:nvSpPr>
          <p:cNvPr id="286" name="Google Shape;286;g7a6d1f5a9f_5_12"/>
          <p:cNvSpPr/>
          <p:nvPr/>
        </p:nvSpPr>
        <p:spPr>
          <a:xfrm>
            <a:off x="2252050" y="524449"/>
            <a:ext cx="10203600" cy="877800"/>
          </a:xfrm>
          <a:prstGeom prst="rect">
            <a:avLst/>
          </a:prstGeom>
          <a:solidFill>
            <a:srgbClr val="A32A2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Google Shape;287;g7a6d1f5a9f_5_12"/>
          <p:cNvSpPr txBox="1"/>
          <p:nvPr/>
        </p:nvSpPr>
        <p:spPr>
          <a:xfrm>
            <a:off x="7024450" y="609600"/>
            <a:ext cx="46152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rgbClr val="D8D8D8"/>
                </a:solidFill>
              </a:rPr>
              <a:t>Elizabeth Warren</a:t>
            </a:r>
            <a:endParaRPr/>
          </a:p>
        </p:txBody>
      </p:sp>
      <p:sp>
        <p:nvSpPr>
          <p:cNvPr id="288" name="Google Shape;288;g7a6d1f5a9f_5_12"/>
          <p:cNvSpPr txBox="1"/>
          <p:nvPr/>
        </p:nvSpPr>
        <p:spPr>
          <a:xfrm>
            <a:off x="7976700" y="1729500"/>
            <a:ext cx="4215300" cy="204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rgbClr val="D8D8D8"/>
                </a:solidFill>
              </a:rPr>
              <a:t>Top Agendas</a:t>
            </a:r>
            <a:endParaRPr/>
          </a:p>
          <a:p>
            <a:pPr indent="0" lvl="0" marL="0" marR="0" rtl="0" algn="l">
              <a:spcBef>
                <a:spcPts val="0"/>
              </a:spcBef>
              <a:spcAft>
                <a:spcPts val="0"/>
              </a:spcAft>
              <a:buNone/>
            </a:pPr>
            <a:r>
              <a:t/>
            </a:r>
            <a:endParaRPr b="1" sz="2500">
              <a:solidFill>
                <a:srgbClr val="D8D8D8"/>
              </a:solidFill>
              <a:latin typeface="Arial"/>
              <a:ea typeface="Arial"/>
              <a:cs typeface="Arial"/>
              <a:sym typeface="Arial"/>
            </a:endParaRPr>
          </a:p>
          <a:p>
            <a:pPr indent="-349250" lvl="0" marL="457200" marR="0" rtl="0" algn="l">
              <a:spcBef>
                <a:spcPts val="0"/>
              </a:spcBef>
              <a:spcAft>
                <a:spcPts val="0"/>
              </a:spcAft>
              <a:buClr>
                <a:srgbClr val="D8D8D8"/>
              </a:buClr>
              <a:buSzPts val="1900"/>
              <a:buFont typeface="Arial"/>
              <a:buChar char="●"/>
            </a:pPr>
            <a:r>
              <a:rPr b="1" lang="en-US" sz="1900">
                <a:solidFill>
                  <a:srgbClr val="D8D8D8"/>
                </a:solidFill>
              </a:rPr>
              <a:t>Tax</a:t>
            </a:r>
            <a:endParaRPr b="1" sz="1900">
              <a:solidFill>
                <a:srgbClr val="D8D8D8"/>
              </a:solidFill>
            </a:endParaRPr>
          </a:p>
          <a:p>
            <a:pPr indent="-349250" lvl="0" marL="457200" marR="0" rtl="0" algn="l">
              <a:spcBef>
                <a:spcPts val="0"/>
              </a:spcBef>
              <a:spcAft>
                <a:spcPts val="0"/>
              </a:spcAft>
              <a:buClr>
                <a:srgbClr val="D8D8D8"/>
              </a:buClr>
              <a:buSzPts val="1900"/>
              <a:buChar char="●"/>
            </a:pPr>
            <a:r>
              <a:rPr b="1" lang="en-US" sz="1900">
                <a:solidFill>
                  <a:srgbClr val="D8D8D8"/>
                </a:solidFill>
              </a:rPr>
              <a:t>Strengthen democracy</a:t>
            </a:r>
            <a:endParaRPr b="1" sz="1900">
              <a:solidFill>
                <a:srgbClr val="D8D8D8"/>
              </a:solidFill>
            </a:endParaRPr>
          </a:p>
          <a:p>
            <a:pPr indent="-349250" lvl="0" marL="457200" marR="0" rtl="0" algn="l">
              <a:spcBef>
                <a:spcPts val="0"/>
              </a:spcBef>
              <a:spcAft>
                <a:spcPts val="0"/>
              </a:spcAft>
              <a:buClr>
                <a:srgbClr val="D8D8D8"/>
              </a:buClr>
              <a:buSzPts val="1900"/>
              <a:buChar char="●"/>
            </a:pPr>
            <a:r>
              <a:rPr b="1" lang="en-US" sz="1900">
                <a:solidFill>
                  <a:srgbClr val="D8D8D8"/>
                </a:solidFill>
              </a:rPr>
              <a:t>Women’s rights</a:t>
            </a:r>
            <a:endParaRPr b="1" sz="1900">
              <a:solidFill>
                <a:srgbClr val="D8D8D8"/>
              </a:solidFill>
            </a:endParaRPr>
          </a:p>
          <a:p>
            <a:pPr indent="-349250" lvl="0" marL="457200" marR="0" rtl="0" algn="l">
              <a:spcBef>
                <a:spcPts val="0"/>
              </a:spcBef>
              <a:spcAft>
                <a:spcPts val="0"/>
              </a:spcAft>
              <a:buClr>
                <a:srgbClr val="D8D8D8"/>
              </a:buClr>
              <a:buSzPts val="1900"/>
              <a:buChar char="●"/>
            </a:pPr>
            <a:r>
              <a:rPr b="1" lang="en-US" sz="1900">
                <a:solidFill>
                  <a:srgbClr val="D8D8D8"/>
                </a:solidFill>
              </a:rPr>
              <a:t>Education</a:t>
            </a:r>
            <a:endParaRPr b="1" sz="1900">
              <a:solidFill>
                <a:srgbClr val="D8D8D8"/>
              </a:solidFill>
            </a:endParaRPr>
          </a:p>
        </p:txBody>
      </p:sp>
      <p:sp>
        <p:nvSpPr>
          <p:cNvPr id="289" name="Google Shape;289;g7a6d1f5a9f_5_12"/>
          <p:cNvSpPr txBox="1"/>
          <p:nvPr/>
        </p:nvSpPr>
        <p:spPr>
          <a:xfrm>
            <a:off x="3804750" y="4155050"/>
            <a:ext cx="3950100" cy="2281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rgbClr val="D8D8D8"/>
                </a:solidFill>
              </a:rPr>
              <a:t>News Sentiment</a:t>
            </a:r>
            <a:endParaRPr/>
          </a:p>
          <a:p>
            <a:pPr indent="0" lvl="0" marL="0" marR="0" rtl="0" algn="l">
              <a:spcBef>
                <a:spcPts val="0"/>
              </a:spcBef>
              <a:spcAft>
                <a:spcPts val="0"/>
              </a:spcAft>
              <a:buNone/>
            </a:pPr>
            <a:r>
              <a:t/>
            </a:r>
            <a:endParaRPr b="1" sz="2500">
              <a:solidFill>
                <a:srgbClr val="D8D8D8"/>
              </a:solidFill>
              <a:latin typeface="Arial"/>
              <a:ea typeface="Arial"/>
              <a:cs typeface="Arial"/>
              <a:sym typeface="Arial"/>
            </a:endParaRPr>
          </a:p>
          <a:p>
            <a:pPr indent="-349250" lvl="0" marL="457200" marR="0" rtl="0" algn="l">
              <a:spcBef>
                <a:spcPts val="0"/>
              </a:spcBef>
              <a:spcAft>
                <a:spcPts val="0"/>
              </a:spcAft>
              <a:buClr>
                <a:srgbClr val="CC0000"/>
              </a:buClr>
              <a:buSzPts val="1900"/>
              <a:buChar char="●"/>
            </a:pPr>
            <a:r>
              <a:rPr b="1" lang="en-US" sz="1900">
                <a:solidFill>
                  <a:srgbClr val="CC0000"/>
                </a:solidFill>
              </a:rPr>
              <a:t>Education</a:t>
            </a:r>
            <a:endParaRPr b="1" sz="1900">
              <a:solidFill>
                <a:srgbClr val="CC0000"/>
              </a:solidFill>
            </a:endParaRPr>
          </a:p>
          <a:p>
            <a:pPr indent="-349250" lvl="0" marL="457200" marR="0" rtl="0" algn="l">
              <a:spcBef>
                <a:spcPts val="0"/>
              </a:spcBef>
              <a:spcAft>
                <a:spcPts val="0"/>
              </a:spcAft>
              <a:buClr>
                <a:srgbClr val="6AA84F"/>
              </a:buClr>
              <a:buSzPts val="1900"/>
              <a:buChar char="●"/>
            </a:pPr>
            <a:r>
              <a:rPr b="1" lang="en-US" sz="1900">
                <a:solidFill>
                  <a:srgbClr val="6AA84F"/>
                </a:solidFill>
              </a:rPr>
              <a:t>Taxes</a:t>
            </a:r>
            <a:endParaRPr b="1" sz="1900">
              <a:solidFill>
                <a:srgbClr val="6AA84F"/>
              </a:solidFill>
            </a:endParaRPr>
          </a:p>
          <a:p>
            <a:pPr indent="-349250" lvl="0" marL="457200" marR="0" rtl="0" algn="l">
              <a:spcBef>
                <a:spcPts val="0"/>
              </a:spcBef>
              <a:spcAft>
                <a:spcPts val="0"/>
              </a:spcAft>
              <a:buClr>
                <a:srgbClr val="6AA84F"/>
              </a:buClr>
              <a:buSzPts val="1900"/>
              <a:buChar char="●"/>
            </a:pPr>
            <a:r>
              <a:rPr b="1" lang="en-US" sz="1900">
                <a:solidFill>
                  <a:srgbClr val="6AA84F"/>
                </a:solidFill>
              </a:rPr>
              <a:t>Health</a:t>
            </a:r>
            <a:endParaRPr b="1" sz="1900">
              <a:solidFill>
                <a:srgbClr val="6AA84F"/>
              </a:solidFill>
            </a:endParaRPr>
          </a:p>
          <a:p>
            <a:pPr indent="-349250" lvl="0" marL="457200" marR="0" rtl="0" algn="l">
              <a:spcBef>
                <a:spcPts val="0"/>
              </a:spcBef>
              <a:spcAft>
                <a:spcPts val="0"/>
              </a:spcAft>
              <a:buClr>
                <a:srgbClr val="D8D8D8"/>
              </a:buClr>
              <a:buSzPts val="1900"/>
              <a:buChar char="●"/>
            </a:pPr>
            <a:r>
              <a:rPr b="1" lang="en-US" sz="1900">
                <a:solidFill>
                  <a:srgbClr val="D8D8D8"/>
                </a:solidFill>
              </a:rPr>
              <a:t>Social </a:t>
            </a:r>
            <a:endParaRPr b="1" sz="1900">
              <a:solidFill>
                <a:srgbClr val="D8D8D8"/>
              </a:solidFill>
            </a:endParaRPr>
          </a:p>
          <a:p>
            <a:pPr indent="-349250" lvl="0" marL="457200" marR="0" rtl="0" algn="l">
              <a:spcBef>
                <a:spcPts val="0"/>
              </a:spcBef>
              <a:spcAft>
                <a:spcPts val="0"/>
              </a:spcAft>
              <a:buClr>
                <a:srgbClr val="D8D8D8"/>
              </a:buClr>
              <a:buSzPts val="1900"/>
              <a:buChar char="●"/>
            </a:pPr>
            <a:r>
              <a:rPr b="1" lang="en-US" sz="1900">
                <a:solidFill>
                  <a:srgbClr val="D8D8D8"/>
                </a:solidFill>
              </a:rPr>
              <a:t>Women’s Rights</a:t>
            </a:r>
            <a:endParaRPr b="1" sz="1900">
              <a:solidFill>
                <a:srgbClr val="D8D8D8"/>
              </a:solidFill>
            </a:endParaRPr>
          </a:p>
        </p:txBody>
      </p:sp>
      <p:sp>
        <p:nvSpPr>
          <p:cNvPr id="290" name="Google Shape;290;g7a6d1f5a9f_5_12"/>
          <p:cNvSpPr txBox="1"/>
          <p:nvPr/>
        </p:nvSpPr>
        <p:spPr>
          <a:xfrm>
            <a:off x="8033100" y="4155050"/>
            <a:ext cx="3950100" cy="2245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rgbClr val="D8D8D8"/>
                </a:solidFill>
              </a:rPr>
              <a:t>Tweets </a:t>
            </a:r>
            <a:r>
              <a:rPr b="1" lang="en-US" sz="2500">
                <a:solidFill>
                  <a:srgbClr val="D8D8D8"/>
                </a:solidFill>
              </a:rPr>
              <a:t>Sentiment</a:t>
            </a:r>
            <a:endParaRPr/>
          </a:p>
          <a:p>
            <a:pPr indent="0" lvl="0" marL="0" marR="0" rtl="0" algn="l">
              <a:spcBef>
                <a:spcPts val="0"/>
              </a:spcBef>
              <a:spcAft>
                <a:spcPts val="0"/>
              </a:spcAft>
              <a:buNone/>
            </a:pPr>
            <a:r>
              <a:t/>
            </a:r>
            <a:endParaRPr b="1" sz="2500">
              <a:solidFill>
                <a:srgbClr val="D8D8D8"/>
              </a:solidFill>
              <a:latin typeface="Arial"/>
              <a:ea typeface="Arial"/>
              <a:cs typeface="Arial"/>
              <a:sym typeface="Arial"/>
            </a:endParaRPr>
          </a:p>
          <a:p>
            <a:pPr indent="-349250" lvl="0" marL="457200" marR="0" rtl="0" algn="l">
              <a:spcBef>
                <a:spcPts val="0"/>
              </a:spcBef>
              <a:spcAft>
                <a:spcPts val="0"/>
              </a:spcAft>
              <a:buClr>
                <a:srgbClr val="CC0000"/>
              </a:buClr>
              <a:buSzPts val="1900"/>
              <a:buChar char="●"/>
            </a:pPr>
            <a:r>
              <a:rPr b="1" lang="en-US" sz="1900">
                <a:solidFill>
                  <a:srgbClr val="CC0000"/>
                </a:solidFill>
              </a:rPr>
              <a:t>Education </a:t>
            </a:r>
            <a:endParaRPr b="1" sz="1900">
              <a:solidFill>
                <a:srgbClr val="CC0000"/>
              </a:solidFill>
            </a:endParaRPr>
          </a:p>
          <a:p>
            <a:pPr indent="-349250" lvl="0" marL="457200" marR="0" rtl="0" algn="l">
              <a:spcBef>
                <a:spcPts val="0"/>
              </a:spcBef>
              <a:spcAft>
                <a:spcPts val="0"/>
              </a:spcAft>
              <a:buClr>
                <a:srgbClr val="6AA84F"/>
              </a:buClr>
              <a:buSzPts val="1900"/>
              <a:buChar char="●"/>
            </a:pPr>
            <a:r>
              <a:rPr b="1" lang="en-US" sz="1900">
                <a:solidFill>
                  <a:srgbClr val="6AA84F"/>
                </a:solidFill>
              </a:rPr>
              <a:t>Taxes</a:t>
            </a:r>
            <a:endParaRPr b="1" sz="1900">
              <a:solidFill>
                <a:srgbClr val="6AA84F"/>
              </a:solidFill>
            </a:endParaRPr>
          </a:p>
          <a:p>
            <a:pPr indent="-349250" lvl="0" marL="457200" marR="0" rtl="0" algn="l">
              <a:spcBef>
                <a:spcPts val="0"/>
              </a:spcBef>
              <a:spcAft>
                <a:spcPts val="0"/>
              </a:spcAft>
              <a:buClr>
                <a:srgbClr val="6AA84F"/>
              </a:buClr>
              <a:buSzPts val="1900"/>
              <a:buChar char="●"/>
            </a:pPr>
            <a:r>
              <a:rPr b="1" lang="en-US" sz="1900">
                <a:solidFill>
                  <a:srgbClr val="6AA84F"/>
                </a:solidFill>
              </a:rPr>
              <a:t>Health</a:t>
            </a:r>
            <a:endParaRPr b="1" sz="1900">
              <a:solidFill>
                <a:srgbClr val="6AA84F"/>
              </a:solidFill>
            </a:endParaRPr>
          </a:p>
          <a:p>
            <a:pPr indent="-349250" lvl="0" marL="457200" marR="0" rtl="0" algn="l">
              <a:spcBef>
                <a:spcPts val="0"/>
              </a:spcBef>
              <a:spcAft>
                <a:spcPts val="0"/>
              </a:spcAft>
              <a:buClr>
                <a:srgbClr val="6AA84F"/>
              </a:buClr>
              <a:buSzPts val="1900"/>
              <a:buChar char="●"/>
            </a:pPr>
            <a:r>
              <a:rPr b="1" lang="en-US" sz="1900">
                <a:solidFill>
                  <a:srgbClr val="6AA84F"/>
                </a:solidFill>
              </a:rPr>
              <a:t>Social</a:t>
            </a:r>
            <a:endParaRPr b="1" sz="1900">
              <a:solidFill>
                <a:srgbClr val="6AA84F"/>
              </a:solidFill>
            </a:endParaRPr>
          </a:p>
          <a:p>
            <a:pPr indent="-349250" lvl="0" marL="457200" marR="0" rtl="0" algn="l">
              <a:spcBef>
                <a:spcPts val="0"/>
              </a:spcBef>
              <a:spcAft>
                <a:spcPts val="0"/>
              </a:spcAft>
              <a:buClr>
                <a:srgbClr val="CC0000"/>
              </a:buClr>
              <a:buSzPts val="1900"/>
              <a:buChar char="●"/>
            </a:pPr>
            <a:r>
              <a:rPr b="1" lang="en-US" sz="1900">
                <a:solidFill>
                  <a:srgbClr val="CC0000"/>
                </a:solidFill>
              </a:rPr>
              <a:t>Women’s Rights</a:t>
            </a:r>
            <a:endParaRPr b="1" sz="1900">
              <a:solidFill>
                <a:srgbClr val="CC0000"/>
              </a:solidFill>
            </a:endParaRPr>
          </a:p>
        </p:txBody>
      </p:sp>
      <p:pic>
        <p:nvPicPr>
          <p:cNvPr id="291" name="Google Shape;291;g7a6d1f5a9f_5_12"/>
          <p:cNvPicPr preferRelativeResize="0"/>
          <p:nvPr/>
        </p:nvPicPr>
        <p:blipFill>
          <a:blip r:embed="rId5">
            <a:alphaModFix/>
          </a:blip>
          <a:stretch>
            <a:fillRect/>
          </a:stretch>
        </p:blipFill>
        <p:spPr>
          <a:xfrm>
            <a:off x="4142950" y="1841150"/>
            <a:ext cx="1866900" cy="1857900"/>
          </a:xfrm>
          <a:prstGeom prst="ellipse">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pic>
        <p:nvPicPr>
          <p:cNvPr id="296" name="Google Shape;296;g7a6df7b083_0_18"/>
          <p:cNvPicPr preferRelativeResize="0"/>
          <p:nvPr/>
        </p:nvPicPr>
        <p:blipFill rotWithShape="1">
          <a:blip r:embed="rId3">
            <a:alphaModFix/>
          </a:blip>
          <a:srcRect b="0" l="0" r="0" t="0"/>
          <a:stretch/>
        </p:blipFill>
        <p:spPr>
          <a:xfrm>
            <a:off x="-66494" y="-166255"/>
            <a:ext cx="12522183" cy="7165570"/>
          </a:xfrm>
          <a:prstGeom prst="rect">
            <a:avLst/>
          </a:prstGeom>
          <a:noFill/>
          <a:ln>
            <a:noFill/>
          </a:ln>
        </p:spPr>
      </p:pic>
      <p:pic>
        <p:nvPicPr>
          <p:cNvPr id="297" name="Google Shape;297;g7a6df7b083_0_18"/>
          <p:cNvPicPr preferRelativeResize="0"/>
          <p:nvPr/>
        </p:nvPicPr>
        <p:blipFill rotWithShape="1">
          <a:blip r:embed="rId4">
            <a:alphaModFix/>
          </a:blip>
          <a:srcRect b="0" l="23251" r="50578" t="0"/>
          <a:stretch/>
        </p:blipFill>
        <p:spPr>
          <a:xfrm>
            <a:off x="-66494" y="-166255"/>
            <a:ext cx="3333750" cy="7165570"/>
          </a:xfrm>
          <a:prstGeom prst="rect">
            <a:avLst/>
          </a:prstGeom>
          <a:noFill/>
          <a:ln>
            <a:noFill/>
          </a:ln>
          <a:effectLst>
            <a:outerShdw blurRad="431800" sx="105999" rotWithShape="0" algn="tl" dir="4320000" dist="88900" sy="105999">
              <a:srgbClr val="000000">
                <a:alpha val="24710"/>
              </a:srgbClr>
            </a:outerShdw>
          </a:effectLst>
        </p:spPr>
      </p:pic>
      <p:sp>
        <p:nvSpPr>
          <p:cNvPr id="298" name="Google Shape;298;g7a6df7b083_0_18"/>
          <p:cNvSpPr/>
          <p:nvPr/>
        </p:nvSpPr>
        <p:spPr>
          <a:xfrm>
            <a:off x="2252050" y="524449"/>
            <a:ext cx="10203600" cy="877800"/>
          </a:xfrm>
          <a:prstGeom prst="rect">
            <a:avLst/>
          </a:prstGeom>
          <a:solidFill>
            <a:srgbClr val="A32A2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g7a6df7b083_0_18"/>
          <p:cNvSpPr txBox="1"/>
          <p:nvPr/>
        </p:nvSpPr>
        <p:spPr>
          <a:xfrm>
            <a:off x="7024450" y="609600"/>
            <a:ext cx="46152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rgbClr val="D8D8D8"/>
                </a:solidFill>
              </a:rPr>
              <a:t>Joe Biden</a:t>
            </a:r>
            <a:endParaRPr/>
          </a:p>
        </p:txBody>
      </p:sp>
      <p:sp>
        <p:nvSpPr>
          <p:cNvPr id="300" name="Google Shape;300;g7a6df7b083_0_18"/>
          <p:cNvSpPr txBox="1"/>
          <p:nvPr/>
        </p:nvSpPr>
        <p:spPr>
          <a:xfrm>
            <a:off x="7976700" y="1729500"/>
            <a:ext cx="4215300" cy="204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rgbClr val="D8D8D8"/>
                </a:solidFill>
              </a:rPr>
              <a:t>Top Agendas</a:t>
            </a:r>
            <a:endParaRPr/>
          </a:p>
          <a:p>
            <a:pPr indent="0" lvl="0" marL="0" marR="0" rtl="0" algn="l">
              <a:spcBef>
                <a:spcPts val="0"/>
              </a:spcBef>
              <a:spcAft>
                <a:spcPts val="0"/>
              </a:spcAft>
              <a:buNone/>
            </a:pPr>
            <a:r>
              <a:t/>
            </a:r>
            <a:endParaRPr b="1" sz="2500">
              <a:solidFill>
                <a:srgbClr val="D8D8D8"/>
              </a:solidFill>
              <a:latin typeface="Arial"/>
              <a:ea typeface="Arial"/>
              <a:cs typeface="Arial"/>
              <a:sym typeface="Arial"/>
            </a:endParaRPr>
          </a:p>
          <a:p>
            <a:pPr indent="-349250" lvl="0" marL="457200" marR="0" rtl="0" algn="l">
              <a:spcBef>
                <a:spcPts val="0"/>
              </a:spcBef>
              <a:spcAft>
                <a:spcPts val="0"/>
              </a:spcAft>
              <a:buClr>
                <a:srgbClr val="D8D8D8"/>
              </a:buClr>
              <a:buSzPts val="1900"/>
              <a:buFont typeface="Arial"/>
              <a:buChar char="●"/>
            </a:pPr>
            <a:r>
              <a:rPr b="1" lang="en-US" sz="1900">
                <a:solidFill>
                  <a:srgbClr val="D8D8D8"/>
                </a:solidFill>
              </a:rPr>
              <a:t>Health</a:t>
            </a:r>
            <a:endParaRPr b="1" sz="1900">
              <a:solidFill>
                <a:srgbClr val="D8D8D8"/>
              </a:solidFill>
            </a:endParaRPr>
          </a:p>
          <a:p>
            <a:pPr indent="-349250" lvl="0" marL="457200" marR="0" rtl="0" algn="l">
              <a:spcBef>
                <a:spcPts val="0"/>
              </a:spcBef>
              <a:spcAft>
                <a:spcPts val="0"/>
              </a:spcAft>
              <a:buClr>
                <a:srgbClr val="D8D8D8"/>
              </a:buClr>
              <a:buSzPts val="1900"/>
              <a:buChar char="●"/>
            </a:pPr>
            <a:r>
              <a:rPr b="1" lang="en-US" sz="1900">
                <a:solidFill>
                  <a:srgbClr val="D8D8D8"/>
                </a:solidFill>
              </a:rPr>
              <a:t>Criminal Justice</a:t>
            </a:r>
            <a:endParaRPr b="1" sz="1900">
              <a:solidFill>
                <a:srgbClr val="D8D8D8"/>
              </a:solidFill>
            </a:endParaRPr>
          </a:p>
          <a:p>
            <a:pPr indent="-349250" lvl="0" marL="457200" marR="0" rtl="0" algn="l">
              <a:spcBef>
                <a:spcPts val="0"/>
              </a:spcBef>
              <a:spcAft>
                <a:spcPts val="0"/>
              </a:spcAft>
              <a:buClr>
                <a:srgbClr val="D8D8D8"/>
              </a:buClr>
              <a:buSzPts val="1900"/>
              <a:buChar char="●"/>
            </a:pPr>
            <a:r>
              <a:rPr b="1" lang="en-US" sz="1900">
                <a:solidFill>
                  <a:srgbClr val="D8D8D8"/>
                </a:solidFill>
              </a:rPr>
              <a:t>Social Equality</a:t>
            </a:r>
            <a:endParaRPr b="1" sz="1900">
              <a:solidFill>
                <a:srgbClr val="D8D8D8"/>
              </a:solidFill>
            </a:endParaRPr>
          </a:p>
          <a:p>
            <a:pPr indent="-349250" lvl="0" marL="457200" marR="0" rtl="0" algn="l">
              <a:spcBef>
                <a:spcPts val="0"/>
              </a:spcBef>
              <a:spcAft>
                <a:spcPts val="0"/>
              </a:spcAft>
              <a:buClr>
                <a:srgbClr val="D8D8D8"/>
              </a:buClr>
              <a:buSzPts val="1900"/>
              <a:buChar char="●"/>
            </a:pPr>
            <a:r>
              <a:rPr b="1" lang="en-US" sz="1900">
                <a:solidFill>
                  <a:srgbClr val="D8D8D8"/>
                </a:solidFill>
              </a:rPr>
              <a:t>Climate</a:t>
            </a:r>
            <a:endParaRPr b="1" sz="1900">
              <a:solidFill>
                <a:srgbClr val="D8D8D8"/>
              </a:solidFill>
            </a:endParaRPr>
          </a:p>
        </p:txBody>
      </p:sp>
      <p:sp>
        <p:nvSpPr>
          <p:cNvPr id="301" name="Google Shape;301;g7a6df7b083_0_18"/>
          <p:cNvSpPr txBox="1"/>
          <p:nvPr/>
        </p:nvSpPr>
        <p:spPr>
          <a:xfrm>
            <a:off x="3804750" y="4155050"/>
            <a:ext cx="3950100" cy="2281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rgbClr val="D8D8D8"/>
                </a:solidFill>
              </a:rPr>
              <a:t>News Sentiment</a:t>
            </a:r>
            <a:endParaRPr/>
          </a:p>
          <a:p>
            <a:pPr indent="0" lvl="0" marL="0" marR="0" rtl="0" algn="l">
              <a:spcBef>
                <a:spcPts val="0"/>
              </a:spcBef>
              <a:spcAft>
                <a:spcPts val="0"/>
              </a:spcAft>
              <a:buNone/>
            </a:pPr>
            <a:r>
              <a:t/>
            </a:r>
            <a:endParaRPr b="1" sz="2500">
              <a:solidFill>
                <a:srgbClr val="D8D8D8"/>
              </a:solidFill>
              <a:latin typeface="Arial"/>
              <a:ea typeface="Arial"/>
              <a:cs typeface="Arial"/>
              <a:sym typeface="Arial"/>
            </a:endParaRPr>
          </a:p>
          <a:p>
            <a:pPr indent="-349250" lvl="0" marL="457200" rtl="0" algn="l">
              <a:spcBef>
                <a:spcPts val="0"/>
              </a:spcBef>
              <a:spcAft>
                <a:spcPts val="0"/>
              </a:spcAft>
              <a:buClr>
                <a:srgbClr val="6AA84F"/>
              </a:buClr>
              <a:buSzPts val="1900"/>
              <a:buChar char="●"/>
            </a:pPr>
            <a:r>
              <a:rPr b="1" lang="en-US" sz="1900">
                <a:solidFill>
                  <a:srgbClr val="6AA84F"/>
                </a:solidFill>
              </a:rPr>
              <a:t>Education </a:t>
            </a:r>
            <a:endParaRPr b="1" sz="1900">
              <a:solidFill>
                <a:srgbClr val="6AA84F"/>
              </a:solidFill>
            </a:endParaRPr>
          </a:p>
          <a:p>
            <a:pPr indent="-349250" lvl="0" marL="457200" rtl="0" algn="l">
              <a:spcBef>
                <a:spcPts val="0"/>
              </a:spcBef>
              <a:spcAft>
                <a:spcPts val="0"/>
              </a:spcAft>
              <a:buClr>
                <a:srgbClr val="6AA84F"/>
              </a:buClr>
              <a:buSzPts val="1900"/>
              <a:buChar char="●"/>
            </a:pPr>
            <a:r>
              <a:rPr b="1" lang="en-US" sz="1900">
                <a:solidFill>
                  <a:srgbClr val="6AA84F"/>
                </a:solidFill>
              </a:rPr>
              <a:t>Jobs </a:t>
            </a:r>
            <a:endParaRPr b="1" sz="1900">
              <a:solidFill>
                <a:srgbClr val="6AA84F"/>
              </a:solidFill>
            </a:endParaRPr>
          </a:p>
          <a:p>
            <a:pPr indent="-349250" lvl="0" marL="457200" rtl="0" algn="l">
              <a:spcBef>
                <a:spcPts val="0"/>
              </a:spcBef>
              <a:spcAft>
                <a:spcPts val="0"/>
              </a:spcAft>
              <a:buClr>
                <a:srgbClr val="6AA84F"/>
              </a:buClr>
              <a:buSzPts val="1900"/>
              <a:buChar char="●"/>
            </a:pPr>
            <a:r>
              <a:rPr b="1" lang="en-US" sz="1900">
                <a:solidFill>
                  <a:srgbClr val="6AA84F"/>
                </a:solidFill>
              </a:rPr>
              <a:t>Health </a:t>
            </a:r>
            <a:endParaRPr b="1" sz="1900">
              <a:solidFill>
                <a:srgbClr val="6AA84F"/>
              </a:solidFill>
            </a:endParaRPr>
          </a:p>
          <a:p>
            <a:pPr indent="-349250" lvl="0" marL="457200" rtl="0" algn="l">
              <a:spcBef>
                <a:spcPts val="0"/>
              </a:spcBef>
              <a:spcAft>
                <a:spcPts val="0"/>
              </a:spcAft>
              <a:buClr>
                <a:srgbClr val="CC0000"/>
              </a:buClr>
              <a:buSzPts val="1900"/>
              <a:buChar char="●"/>
            </a:pPr>
            <a:r>
              <a:rPr b="1" lang="en-US" sz="1900">
                <a:solidFill>
                  <a:srgbClr val="CC0000"/>
                </a:solidFill>
              </a:rPr>
              <a:t>Social </a:t>
            </a:r>
            <a:endParaRPr b="1" sz="1900">
              <a:solidFill>
                <a:srgbClr val="CC0000"/>
              </a:solidFill>
            </a:endParaRPr>
          </a:p>
          <a:p>
            <a:pPr indent="-349250" lvl="0" marL="457200" rtl="0" algn="l">
              <a:spcBef>
                <a:spcPts val="0"/>
              </a:spcBef>
              <a:spcAft>
                <a:spcPts val="0"/>
              </a:spcAft>
              <a:buClr>
                <a:srgbClr val="CC0000"/>
              </a:buClr>
              <a:buSzPts val="1900"/>
              <a:buChar char="●"/>
            </a:pPr>
            <a:r>
              <a:rPr b="1" lang="en-US" sz="1900">
                <a:solidFill>
                  <a:srgbClr val="CC0000"/>
                </a:solidFill>
              </a:rPr>
              <a:t>Poverty </a:t>
            </a:r>
            <a:endParaRPr b="1" sz="1900">
              <a:solidFill>
                <a:srgbClr val="CC0000"/>
              </a:solidFill>
            </a:endParaRPr>
          </a:p>
          <a:p>
            <a:pPr indent="-349250" lvl="0" marL="457200" rtl="0" algn="l">
              <a:spcBef>
                <a:spcPts val="0"/>
              </a:spcBef>
              <a:spcAft>
                <a:spcPts val="0"/>
              </a:spcAft>
              <a:buClr>
                <a:srgbClr val="D9D9D9"/>
              </a:buClr>
              <a:buSzPts val="1900"/>
              <a:buChar char="●"/>
            </a:pPr>
            <a:r>
              <a:rPr b="1" lang="en-US" sz="1900">
                <a:solidFill>
                  <a:srgbClr val="D9D9D9"/>
                </a:solidFill>
              </a:rPr>
              <a:t>Criminal Justice</a:t>
            </a:r>
            <a:endParaRPr b="1" sz="1900">
              <a:solidFill>
                <a:srgbClr val="D9D9D9"/>
              </a:solidFill>
            </a:endParaRPr>
          </a:p>
        </p:txBody>
      </p:sp>
      <p:sp>
        <p:nvSpPr>
          <p:cNvPr id="302" name="Google Shape;302;g7a6df7b083_0_18"/>
          <p:cNvSpPr txBox="1"/>
          <p:nvPr/>
        </p:nvSpPr>
        <p:spPr>
          <a:xfrm>
            <a:off x="8033100" y="4155050"/>
            <a:ext cx="3950100" cy="2245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rgbClr val="D8D8D8"/>
                </a:solidFill>
              </a:rPr>
              <a:t>Tweets Sentiment</a:t>
            </a:r>
            <a:endParaRPr/>
          </a:p>
          <a:p>
            <a:pPr indent="0" lvl="0" marL="0" marR="0" rtl="0" algn="l">
              <a:spcBef>
                <a:spcPts val="0"/>
              </a:spcBef>
              <a:spcAft>
                <a:spcPts val="0"/>
              </a:spcAft>
              <a:buNone/>
            </a:pPr>
            <a:r>
              <a:t/>
            </a:r>
            <a:endParaRPr b="1" sz="2500">
              <a:solidFill>
                <a:srgbClr val="D8D8D8"/>
              </a:solidFill>
              <a:latin typeface="Arial"/>
              <a:ea typeface="Arial"/>
              <a:cs typeface="Arial"/>
              <a:sym typeface="Arial"/>
            </a:endParaRPr>
          </a:p>
          <a:p>
            <a:pPr indent="-349250" lvl="0" marL="457200" rtl="0" algn="l">
              <a:spcBef>
                <a:spcPts val="0"/>
              </a:spcBef>
              <a:spcAft>
                <a:spcPts val="0"/>
              </a:spcAft>
              <a:buClr>
                <a:srgbClr val="D8D8D8"/>
              </a:buClr>
              <a:buSzPts val="1900"/>
              <a:buChar char="●"/>
            </a:pPr>
            <a:r>
              <a:rPr b="1" lang="en-US" sz="1900">
                <a:solidFill>
                  <a:srgbClr val="D8D8D8"/>
                </a:solidFill>
              </a:rPr>
              <a:t>Education </a:t>
            </a:r>
            <a:endParaRPr b="1" sz="1900">
              <a:solidFill>
                <a:srgbClr val="D8D8D8"/>
              </a:solidFill>
            </a:endParaRPr>
          </a:p>
          <a:p>
            <a:pPr indent="-349250" lvl="0" marL="457200" rtl="0" algn="l">
              <a:spcBef>
                <a:spcPts val="0"/>
              </a:spcBef>
              <a:spcAft>
                <a:spcPts val="0"/>
              </a:spcAft>
              <a:buClr>
                <a:srgbClr val="D8D8D8"/>
              </a:buClr>
              <a:buSzPts val="1900"/>
              <a:buChar char="●"/>
            </a:pPr>
            <a:r>
              <a:rPr b="1" lang="en-US" sz="1900">
                <a:solidFill>
                  <a:srgbClr val="D8D8D8"/>
                </a:solidFill>
              </a:rPr>
              <a:t>Jobs </a:t>
            </a:r>
            <a:endParaRPr b="1" sz="1900">
              <a:solidFill>
                <a:srgbClr val="D8D8D8"/>
              </a:solidFill>
            </a:endParaRPr>
          </a:p>
          <a:p>
            <a:pPr indent="-349250" lvl="0" marL="457200" rtl="0" algn="l">
              <a:spcBef>
                <a:spcPts val="0"/>
              </a:spcBef>
              <a:spcAft>
                <a:spcPts val="0"/>
              </a:spcAft>
              <a:buClr>
                <a:srgbClr val="D8D8D8"/>
              </a:buClr>
              <a:buSzPts val="1900"/>
              <a:buChar char="●"/>
            </a:pPr>
            <a:r>
              <a:rPr b="1" lang="en-US" sz="1900">
                <a:solidFill>
                  <a:srgbClr val="D8D8D8"/>
                </a:solidFill>
              </a:rPr>
              <a:t>Health </a:t>
            </a:r>
            <a:endParaRPr b="1" sz="1900">
              <a:solidFill>
                <a:srgbClr val="D8D8D8"/>
              </a:solidFill>
            </a:endParaRPr>
          </a:p>
          <a:p>
            <a:pPr indent="-349250" lvl="0" marL="457200" rtl="0" algn="l">
              <a:spcBef>
                <a:spcPts val="0"/>
              </a:spcBef>
              <a:spcAft>
                <a:spcPts val="0"/>
              </a:spcAft>
              <a:buClr>
                <a:srgbClr val="D8D8D8"/>
              </a:buClr>
              <a:buSzPts val="1900"/>
              <a:buChar char="●"/>
            </a:pPr>
            <a:r>
              <a:rPr b="1" lang="en-US" sz="1900">
                <a:solidFill>
                  <a:srgbClr val="D8D8D8"/>
                </a:solidFill>
              </a:rPr>
              <a:t>Social </a:t>
            </a:r>
            <a:endParaRPr b="1" sz="1900">
              <a:solidFill>
                <a:srgbClr val="D8D8D8"/>
              </a:solidFill>
            </a:endParaRPr>
          </a:p>
          <a:p>
            <a:pPr indent="-349250" lvl="0" marL="457200" rtl="0" algn="l">
              <a:spcBef>
                <a:spcPts val="0"/>
              </a:spcBef>
              <a:spcAft>
                <a:spcPts val="0"/>
              </a:spcAft>
              <a:buClr>
                <a:srgbClr val="D8D8D8"/>
              </a:buClr>
              <a:buSzPts val="1900"/>
              <a:buChar char="●"/>
            </a:pPr>
            <a:r>
              <a:rPr b="1" lang="en-US" sz="1900">
                <a:solidFill>
                  <a:srgbClr val="D8D8D8"/>
                </a:solidFill>
              </a:rPr>
              <a:t>Poverty </a:t>
            </a:r>
            <a:endParaRPr b="1" sz="1900">
              <a:solidFill>
                <a:srgbClr val="D8D8D8"/>
              </a:solidFill>
            </a:endParaRPr>
          </a:p>
          <a:p>
            <a:pPr indent="-349250" lvl="0" marL="457200" rtl="0" algn="l">
              <a:spcBef>
                <a:spcPts val="0"/>
              </a:spcBef>
              <a:spcAft>
                <a:spcPts val="0"/>
              </a:spcAft>
              <a:buClr>
                <a:srgbClr val="CC0000"/>
              </a:buClr>
              <a:buSzPts val="1900"/>
              <a:buChar char="●"/>
            </a:pPr>
            <a:r>
              <a:rPr b="1" lang="en-US" sz="1900">
                <a:solidFill>
                  <a:srgbClr val="CC0000"/>
                </a:solidFill>
              </a:rPr>
              <a:t>Criminal Justice</a:t>
            </a:r>
            <a:endParaRPr b="1" sz="1900">
              <a:solidFill>
                <a:srgbClr val="CC0000"/>
              </a:solidFill>
            </a:endParaRPr>
          </a:p>
        </p:txBody>
      </p:sp>
      <p:pic>
        <p:nvPicPr>
          <p:cNvPr id="303" name="Google Shape;303;g7a6df7b083_0_18"/>
          <p:cNvPicPr preferRelativeResize="0"/>
          <p:nvPr/>
        </p:nvPicPr>
        <p:blipFill>
          <a:blip r:embed="rId5">
            <a:alphaModFix/>
          </a:blip>
          <a:stretch>
            <a:fillRect/>
          </a:stretch>
        </p:blipFill>
        <p:spPr>
          <a:xfrm>
            <a:off x="4230825" y="1729500"/>
            <a:ext cx="1881600" cy="1867800"/>
          </a:xfrm>
          <a:prstGeom prst="ellipse">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pic>
        <p:nvPicPr>
          <p:cNvPr id="308" name="Google Shape;308;g7a6df7b083_0_40"/>
          <p:cNvPicPr preferRelativeResize="0"/>
          <p:nvPr/>
        </p:nvPicPr>
        <p:blipFill rotWithShape="1">
          <a:blip r:embed="rId3">
            <a:alphaModFix/>
          </a:blip>
          <a:srcRect b="0" l="0" r="0" t="0"/>
          <a:stretch/>
        </p:blipFill>
        <p:spPr>
          <a:xfrm>
            <a:off x="-66494" y="-166255"/>
            <a:ext cx="12522183" cy="7165570"/>
          </a:xfrm>
          <a:prstGeom prst="rect">
            <a:avLst/>
          </a:prstGeom>
          <a:noFill/>
          <a:ln>
            <a:noFill/>
          </a:ln>
        </p:spPr>
      </p:pic>
      <p:pic>
        <p:nvPicPr>
          <p:cNvPr id="309" name="Google Shape;309;g7a6df7b083_0_40"/>
          <p:cNvPicPr preferRelativeResize="0"/>
          <p:nvPr/>
        </p:nvPicPr>
        <p:blipFill rotWithShape="1">
          <a:blip r:embed="rId4">
            <a:alphaModFix/>
          </a:blip>
          <a:srcRect b="0" l="23251" r="50578" t="0"/>
          <a:stretch/>
        </p:blipFill>
        <p:spPr>
          <a:xfrm>
            <a:off x="-66494" y="-166255"/>
            <a:ext cx="3333750" cy="7165570"/>
          </a:xfrm>
          <a:prstGeom prst="rect">
            <a:avLst/>
          </a:prstGeom>
          <a:noFill/>
          <a:ln>
            <a:noFill/>
          </a:ln>
          <a:effectLst>
            <a:outerShdw blurRad="431800" sx="105999" rotWithShape="0" algn="tl" dir="4320000" dist="88900" sy="105999">
              <a:srgbClr val="000000">
                <a:alpha val="24710"/>
              </a:srgbClr>
            </a:outerShdw>
          </a:effectLst>
        </p:spPr>
      </p:pic>
      <p:sp>
        <p:nvSpPr>
          <p:cNvPr id="310" name="Google Shape;310;g7a6df7b083_0_40"/>
          <p:cNvSpPr/>
          <p:nvPr/>
        </p:nvSpPr>
        <p:spPr>
          <a:xfrm>
            <a:off x="2252050" y="524449"/>
            <a:ext cx="10203600" cy="877800"/>
          </a:xfrm>
          <a:prstGeom prst="rect">
            <a:avLst/>
          </a:prstGeom>
          <a:solidFill>
            <a:srgbClr val="A32A2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 name="Google Shape;311;g7a6df7b083_0_40"/>
          <p:cNvSpPr txBox="1"/>
          <p:nvPr/>
        </p:nvSpPr>
        <p:spPr>
          <a:xfrm>
            <a:off x="7024450" y="609600"/>
            <a:ext cx="4615200" cy="70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4000">
                <a:solidFill>
                  <a:srgbClr val="D8D8D8"/>
                </a:solidFill>
              </a:rPr>
              <a:t>Bernie Sanders</a:t>
            </a:r>
            <a:endParaRPr/>
          </a:p>
        </p:txBody>
      </p:sp>
      <p:sp>
        <p:nvSpPr>
          <p:cNvPr id="312" name="Google Shape;312;g7a6df7b083_0_40"/>
          <p:cNvSpPr txBox="1"/>
          <p:nvPr/>
        </p:nvSpPr>
        <p:spPr>
          <a:xfrm>
            <a:off x="7976700" y="1729500"/>
            <a:ext cx="4215300" cy="204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rgbClr val="D8D8D8"/>
                </a:solidFill>
              </a:rPr>
              <a:t>Top Agendas</a:t>
            </a:r>
            <a:endParaRPr/>
          </a:p>
          <a:p>
            <a:pPr indent="0" lvl="0" marL="0" marR="0" rtl="0" algn="l">
              <a:spcBef>
                <a:spcPts val="0"/>
              </a:spcBef>
              <a:spcAft>
                <a:spcPts val="0"/>
              </a:spcAft>
              <a:buNone/>
            </a:pPr>
            <a:r>
              <a:t/>
            </a:r>
            <a:endParaRPr b="1" sz="2500">
              <a:solidFill>
                <a:srgbClr val="D8D8D8"/>
              </a:solidFill>
              <a:latin typeface="Arial"/>
              <a:ea typeface="Arial"/>
              <a:cs typeface="Arial"/>
              <a:sym typeface="Arial"/>
            </a:endParaRPr>
          </a:p>
          <a:p>
            <a:pPr indent="-349250" lvl="0" marL="457200" marR="0" rtl="0" algn="l">
              <a:spcBef>
                <a:spcPts val="0"/>
              </a:spcBef>
              <a:spcAft>
                <a:spcPts val="0"/>
              </a:spcAft>
              <a:buClr>
                <a:srgbClr val="D8D8D8"/>
              </a:buClr>
              <a:buSzPts val="1900"/>
              <a:buFont typeface="Arial"/>
              <a:buChar char="●"/>
            </a:pPr>
            <a:r>
              <a:rPr b="1" lang="en-US" sz="1900">
                <a:solidFill>
                  <a:srgbClr val="D8D8D8"/>
                </a:solidFill>
              </a:rPr>
              <a:t>Expand social security</a:t>
            </a:r>
            <a:endParaRPr b="1" sz="1900">
              <a:solidFill>
                <a:srgbClr val="D8D8D8"/>
              </a:solidFill>
            </a:endParaRPr>
          </a:p>
          <a:p>
            <a:pPr indent="-349250" lvl="0" marL="457200" marR="0" rtl="0" algn="l">
              <a:spcBef>
                <a:spcPts val="0"/>
              </a:spcBef>
              <a:spcAft>
                <a:spcPts val="0"/>
              </a:spcAft>
              <a:buClr>
                <a:srgbClr val="D8D8D8"/>
              </a:buClr>
              <a:buSzPts val="1900"/>
              <a:buChar char="●"/>
            </a:pPr>
            <a:r>
              <a:rPr b="1" lang="en-US" sz="1900">
                <a:solidFill>
                  <a:srgbClr val="D8D8D8"/>
                </a:solidFill>
              </a:rPr>
              <a:t>Immigration reforms</a:t>
            </a:r>
            <a:endParaRPr b="1" sz="1900">
              <a:solidFill>
                <a:srgbClr val="D8D8D8"/>
              </a:solidFill>
            </a:endParaRPr>
          </a:p>
          <a:p>
            <a:pPr indent="-349250" lvl="0" marL="457200" marR="0" rtl="0" algn="l">
              <a:spcBef>
                <a:spcPts val="0"/>
              </a:spcBef>
              <a:spcAft>
                <a:spcPts val="0"/>
              </a:spcAft>
              <a:buClr>
                <a:srgbClr val="D8D8D8"/>
              </a:buClr>
              <a:buSzPts val="1900"/>
              <a:buChar char="●"/>
            </a:pPr>
            <a:r>
              <a:rPr b="1" lang="en-US" sz="1900">
                <a:solidFill>
                  <a:srgbClr val="D8D8D8"/>
                </a:solidFill>
              </a:rPr>
              <a:t>Health and medicare</a:t>
            </a:r>
            <a:endParaRPr b="1" sz="1900">
              <a:solidFill>
                <a:srgbClr val="D8D8D8"/>
              </a:solidFill>
            </a:endParaRPr>
          </a:p>
          <a:p>
            <a:pPr indent="-349250" lvl="0" marL="457200" marR="0" rtl="0" algn="l">
              <a:spcBef>
                <a:spcPts val="0"/>
              </a:spcBef>
              <a:spcAft>
                <a:spcPts val="0"/>
              </a:spcAft>
              <a:buClr>
                <a:srgbClr val="D8D8D8"/>
              </a:buClr>
              <a:buSzPts val="1900"/>
              <a:buChar char="●"/>
            </a:pPr>
            <a:r>
              <a:rPr b="1" lang="en-US" sz="1900">
                <a:solidFill>
                  <a:srgbClr val="D8D8D8"/>
                </a:solidFill>
              </a:rPr>
              <a:t>Education</a:t>
            </a:r>
            <a:endParaRPr b="1" sz="1900">
              <a:solidFill>
                <a:srgbClr val="D8D8D8"/>
              </a:solidFill>
            </a:endParaRPr>
          </a:p>
        </p:txBody>
      </p:sp>
      <p:sp>
        <p:nvSpPr>
          <p:cNvPr id="313" name="Google Shape;313;g7a6df7b083_0_40"/>
          <p:cNvSpPr txBox="1"/>
          <p:nvPr/>
        </p:nvSpPr>
        <p:spPr>
          <a:xfrm>
            <a:off x="3804750" y="3910075"/>
            <a:ext cx="3950100" cy="252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rgbClr val="D8D8D8"/>
                </a:solidFill>
              </a:rPr>
              <a:t>News Sentiment</a:t>
            </a:r>
            <a:endParaRPr/>
          </a:p>
          <a:p>
            <a:pPr indent="0" lvl="0" marL="0" marR="0" rtl="0" algn="l">
              <a:spcBef>
                <a:spcPts val="0"/>
              </a:spcBef>
              <a:spcAft>
                <a:spcPts val="0"/>
              </a:spcAft>
              <a:buNone/>
            </a:pPr>
            <a:r>
              <a:t/>
            </a:r>
            <a:endParaRPr b="1" sz="2500">
              <a:solidFill>
                <a:srgbClr val="D8D8D8"/>
              </a:solidFill>
              <a:latin typeface="Arial"/>
              <a:ea typeface="Arial"/>
              <a:cs typeface="Arial"/>
              <a:sym typeface="Arial"/>
            </a:endParaRPr>
          </a:p>
          <a:p>
            <a:pPr indent="-349250" lvl="0" marL="457200" rtl="0" algn="l">
              <a:spcBef>
                <a:spcPts val="0"/>
              </a:spcBef>
              <a:spcAft>
                <a:spcPts val="0"/>
              </a:spcAft>
              <a:buClr>
                <a:srgbClr val="D8D8D8"/>
              </a:buClr>
              <a:buSzPts val="1900"/>
              <a:buChar char="●"/>
            </a:pPr>
            <a:r>
              <a:rPr b="1" lang="en-US" sz="1900">
                <a:solidFill>
                  <a:srgbClr val="D8D8D8"/>
                </a:solidFill>
              </a:rPr>
              <a:t>Education</a:t>
            </a:r>
            <a:endParaRPr b="1" sz="1900">
              <a:solidFill>
                <a:srgbClr val="D8D8D8"/>
              </a:solidFill>
            </a:endParaRPr>
          </a:p>
          <a:p>
            <a:pPr indent="-349250" lvl="0" marL="457200" rtl="0" algn="l">
              <a:spcBef>
                <a:spcPts val="0"/>
              </a:spcBef>
              <a:spcAft>
                <a:spcPts val="0"/>
              </a:spcAft>
              <a:buClr>
                <a:srgbClr val="6AA84F"/>
              </a:buClr>
              <a:buSzPts val="1900"/>
              <a:buChar char="●"/>
            </a:pPr>
            <a:r>
              <a:rPr b="1" lang="en-US" sz="1900">
                <a:solidFill>
                  <a:srgbClr val="6AA84F"/>
                </a:solidFill>
              </a:rPr>
              <a:t>Taxes </a:t>
            </a:r>
            <a:endParaRPr b="1" sz="1900">
              <a:solidFill>
                <a:srgbClr val="6AA84F"/>
              </a:solidFill>
            </a:endParaRPr>
          </a:p>
          <a:p>
            <a:pPr indent="-349250" lvl="0" marL="457200" rtl="0" algn="l">
              <a:spcBef>
                <a:spcPts val="0"/>
              </a:spcBef>
              <a:spcAft>
                <a:spcPts val="0"/>
              </a:spcAft>
              <a:buClr>
                <a:srgbClr val="CC0000"/>
              </a:buClr>
              <a:buSzPts val="1900"/>
              <a:buChar char="●"/>
            </a:pPr>
            <a:r>
              <a:rPr b="1" lang="en-US" sz="1900">
                <a:solidFill>
                  <a:srgbClr val="CC0000"/>
                </a:solidFill>
              </a:rPr>
              <a:t>Jobs </a:t>
            </a:r>
            <a:endParaRPr b="1" sz="1900">
              <a:solidFill>
                <a:srgbClr val="CC0000"/>
              </a:solidFill>
            </a:endParaRPr>
          </a:p>
          <a:p>
            <a:pPr indent="-349250" lvl="0" marL="457200" rtl="0" algn="l">
              <a:spcBef>
                <a:spcPts val="0"/>
              </a:spcBef>
              <a:spcAft>
                <a:spcPts val="0"/>
              </a:spcAft>
              <a:buClr>
                <a:srgbClr val="6AA84F"/>
              </a:buClr>
              <a:buSzPts val="1900"/>
              <a:buChar char="●"/>
            </a:pPr>
            <a:r>
              <a:rPr b="1" lang="en-US" sz="1900">
                <a:solidFill>
                  <a:srgbClr val="6AA84F"/>
                </a:solidFill>
              </a:rPr>
              <a:t>Health </a:t>
            </a:r>
            <a:endParaRPr b="1" sz="1900">
              <a:solidFill>
                <a:srgbClr val="6AA84F"/>
              </a:solidFill>
            </a:endParaRPr>
          </a:p>
          <a:p>
            <a:pPr indent="-349250" lvl="0" marL="457200" rtl="0" algn="l">
              <a:spcBef>
                <a:spcPts val="0"/>
              </a:spcBef>
              <a:spcAft>
                <a:spcPts val="0"/>
              </a:spcAft>
              <a:buClr>
                <a:srgbClr val="CC0000"/>
              </a:buClr>
              <a:buSzPts val="1900"/>
              <a:buChar char="●"/>
            </a:pPr>
            <a:r>
              <a:rPr b="1" lang="en-US" sz="1900">
                <a:solidFill>
                  <a:srgbClr val="CC0000"/>
                </a:solidFill>
              </a:rPr>
              <a:t>Climate </a:t>
            </a:r>
            <a:endParaRPr b="1" sz="1900">
              <a:solidFill>
                <a:srgbClr val="CC0000"/>
              </a:solidFill>
            </a:endParaRPr>
          </a:p>
          <a:p>
            <a:pPr indent="-349250" lvl="0" marL="457200" rtl="0" algn="l">
              <a:spcBef>
                <a:spcPts val="0"/>
              </a:spcBef>
              <a:spcAft>
                <a:spcPts val="0"/>
              </a:spcAft>
              <a:buClr>
                <a:srgbClr val="D8D8D8"/>
              </a:buClr>
              <a:buSzPts val="1900"/>
              <a:buChar char="●"/>
            </a:pPr>
            <a:r>
              <a:rPr b="1" lang="en-US" sz="1900">
                <a:solidFill>
                  <a:srgbClr val="D8D8D8"/>
                </a:solidFill>
              </a:rPr>
              <a:t>Immigration </a:t>
            </a:r>
            <a:endParaRPr b="1" sz="1900">
              <a:solidFill>
                <a:srgbClr val="D8D8D8"/>
              </a:solidFill>
            </a:endParaRPr>
          </a:p>
          <a:p>
            <a:pPr indent="-349250" lvl="0" marL="457200" rtl="0" algn="l">
              <a:spcBef>
                <a:spcPts val="0"/>
              </a:spcBef>
              <a:spcAft>
                <a:spcPts val="0"/>
              </a:spcAft>
              <a:buClr>
                <a:srgbClr val="D8D8D8"/>
              </a:buClr>
              <a:buSzPts val="1900"/>
              <a:buChar char="●"/>
            </a:pPr>
            <a:r>
              <a:rPr b="1" lang="en-US" sz="1900">
                <a:solidFill>
                  <a:srgbClr val="D8D8D8"/>
                </a:solidFill>
              </a:rPr>
              <a:t>Democracy </a:t>
            </a:r>
            <a:endParaRPr b="1" sz="1900">
              <a:solidFill>
                <a:srgbClr val="6AA84F"/>
              </a:solidFill>
            </a:endParaRPr>
          </a:p>
        </p:txBody>
      </p:sp>
      <p:sp>
        <p:nvSpPr>
          <p:cNvPr id="314" name="Google Shape;314;g7a6df7b083_0_40"/>
          <p:cNvSpPr txBox="1"/>
          <p:nvPr/>
        </p:nvSpPr>
        <p:spPr>
          <a:xfrm>
            <a:off x="8033100" y="3873350"/>
            <a:ext cx="3950100" cy="252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rgbClr val="D8D8D8"/>
                </a:solidFill>
              </a:rPr>
              <a:t>Tweets Sentiment</a:t>
            </a:r>
            <a:endParaRPr/>
          </a:p>
          <a:p>
            <a:pPr indent="0" lvl="0" marL="0" marR="0" rtl="0" algn="l">
              <a:spcBef>
                <a:spcPts val="0"/>
              </a:spcBef>
              <a:spcAft>
                <a:spcPts val="0"/>
              </a:spcAft>
              <a:buNone/>
            </a:pPr>
            <a:r>
              <a:t/>
            </a:r>
            <a:endParaRPr b="1" sz="2500">
              <a:solidFill>
                <a:srgbClr val="D8D8D8"/>
              </a:solidFill>
              <a:latin typeface="Arial"/>
              <a:ea typeface="Arial"/>
              <a:cs typeface="Arial"/>
              <a:sym typeface="Arial"/>
            </a:endParaRPr>
          </a:p>
          <a:p>
            <a:pPr indent="-349250" lvl="0" marL="457200" rtl="0" algn="l">
              <a:spcBef>
                <a:spcPts val="0"/>
              </a:spcBef>
              <a:spcAft>
                <a:spcPts val="0"/>
              </a:spcAft>
              <a:buClr>
                <a:srgbClr val="D8D8D8"/>
              </a:buClr>
              <a:buSzPts val="1900"/>
              <a:buChar char="●"/>
            </a:pPr>
            <a:r>
              <a:rPr b="1" lang="en-US" sz="1900">
                <a:solidFill>
                  <a:srgbClr val="D8D8D8"/>
                </a:solidFill>
              </a:rPr>
              <a:t>Education</a:t>
            </a:r>
            <a:endParaRPr b="1" sz="1900">
              <a:solidFill>
                <a:srgbClr val="D8D8D8"/>
              </a:solidFill>
            </a:endParaRPr>
          </a:p>
          <a:p>
            <a:pPr indent="-349250" lvl="0" marL="457200" rtl="0" algn="l">
              <a:spcBef>
                <a:spcPts val="0"/>
              </a:spcBef>
              <a:spcAft>
                <a:spcPts val="0"/>
              </a:spcAft>
              <a:buClr>
                <a:srgbClr val="6AA84F"/>
              </a:buClr>
              <a:buSzPts val="1900"/>
              <a:buChar char="●"/>
            </a:pPr>
            <a:r>
              <a:rPr b="1" lang="en-US" sz="1900">
                <a:solidFill>
                  <a:srgbClr val="6AA84F"/>
                </a:solidFill>
              </a:rPr>
              <a:t>Taxes</a:t>
            </a:r>
            <a:endParaRPr b="1" sz="1900">
              <a:solidFill>
                <a:srgbClr val="6AA84F"/>
              </a:solidFill>
            </a:endParaRPr>
          </a:p>
          <a:p>
            <a:pPr indent="-349250" lvl="0" marL="457200" rtl="0" algn="l">
              <a:spcBef>
                <a:spcPts val="0"/>
              </a:spcBef>
              <a:spcAft>
                <a:spcPts val="0"/>
              </a:spcAft>
              <a:buClr>
                <a:srgbClr val="D8D8D8"/>
              </a:buClr>
              <a:buSzPts val="1900"/>
              <a:buChar char="●"/>
            </a:pPr>
            <a:r>
              <a:rPr b="1" lang="en-US" sz="1900">
                <a:solidFill>
                  <a:srgbClr val="D8D8D8"/>
                </a:solidFill>
              </a:rPr>
              <a:t>Jobs</a:t>
            </a:r>
            <a:endParaRPr b="1" sz="1900">
              <a:solidFill>
                <a:srgbClr val="D8D8D8"/>
              </a:solidFill>
            </a:endParaRPr>
          </a:p>
          <a:p>
            <a:pPr indent="-349250" lvl="0" marL="457200" rtl="0" algn="l">
              <a:spcBef>
                <a:spcPts val="0"/>
              </a:spcBef>
              <a:spcAft>
                <a:spcPts val="0"/>
              </a:spcAft>
              <a:buClr>
                <a:srgbClr val="D8D8D8"/>
              </a:buClr>
              <a:buSzPts val="1900"/>
              <a:buChar char="●"/>
            </a:pPr>
            <a:r>
              <a:rPr b="1" lang="en-US" sz="1900">
                <a:solidFill>
                  <a:srgbClr val="D8D8D8"/>
                </a:solidFill>
              </a:rPr>
              <a:t>Health </a:t>
            </a:r>
            <a:endParaRPr b="1" sz="1900">
              <a:solidFill>
                <a:srgbClr val="D8D8D8"/>
              </a:solidFill>
            </a:endParaRPr>
          </a:p>
          <a:p>
            <a:pPr indent="-349250" lvl="0" marL="457200" rtl="0" algn="l">
              <a:spcBef>
                <a:spcPts val="0"/>
              </a:spcBef>
              <a:spcAft>
                <a:spcPts val="0"/>
              </a:spcAft>
              <a:buClr>
                <a:srgbClr val="CC0000"/>
              </a:buClr>
              <a:buSzPts val="1900"/>
              <a:buChar char="●"/>
            </a:pPr>
            <a:r>
              <a:rPr b="1" lang="en-US" sz="1900">
                <a:solidFill>
                  <a:srgbClr val="CC0000"/>
                </a:solidFill>
              </a:rPr>
              <a:t>Climate </a:t>
            </a:r>
            <a:endParaRPr b="1" sz="1900">
              <a:solidFill>
                <a:srgbClr val="CC0000"/>
              </a:solidFill>
            </a:endParaRPr>
          </a:p>
          <a:p>
            <a:pPr indent="-349250" lvl="0" marL="457200" rtl="0" algn="l">
              <a:spcBef>
                <a:spcPts val="0"/>
              </a:spcBef>
              <a:spcAft>
                <a:spcPts val="0"/>
              </a:spcAft>
              <a:buClr>
                <a:srgbClr val="6AA84F"/>
              </a:buClr>
              <a:buSzPts val="1900"/>
              <a:buChar char="●"/>
            </a:pPr>
            <a:r>
              <a:rPr b="1" lang="en-US" sz="1900">
                <a:solidFill>
                  <a:srgbClr val="6AA84F"/>
                </a:solidFill>
              </a:rPr>
              <a:t>Immigration</a:t>
            </a:r>
            <a:endParaRPr b="1" sz="1900">
              <a:solidFill>
                <a:srgbClr val="6AA84F"/>
              </a:solidFill>
            </a:endParaRPr>
          </a:p>
          <a:p>
            <a:pPr indent="-349250" lvl="0" marL="457200" rtl="0" algn="l">
              <a:spcBef>
                <a:spcPts val="0"/>
              </a:spcBef>
              <a:spcAft>
                <a:spcPts val="0"/>
              </a:spcAft>
              <a:buClr>
                <a:srgbClr val="6AA84F"/>
              </a:buClr>
              <a:buSzPts val="1900"/>
              <a:buChar char="●"/>
            </a:pPr>
            <a:r>
              <a:rPr b="1" lang="en-US" sz="1900">
                <a:solidFill>
                  <a:srgbClr val="6AA84F"/>
                </a:solidFill>
              </a:rPr>
              <a:t>Democracy</a:t>
            </a:r>
            <a:endParaRPr b="1" sz="1900">
              <a:solidFill>
                <a:srgbClr val="6AA84F"/>
              </a:solidFill>
            </a:endParaRPr>
          </a:p>
        </p:txBody>
      </p:sp>
      <p:pic>
        <p:nvPicPr>
          <p:cNvPr id="315" name="Google Shape;315;g7a6df7b083_0_40"/>
          <p:cNvPicPr preferRelativeResize="0"/>
          <p:nvPr/>
        </p:nvPicPr>
        <p:blipFill>
          <a:blip r:embed="rId5">
            <a:alphaModFix/>
          </a:blip>
          <a:stretch>
            <a:fillRect/>
          </a:stretch>
        </p:blipFill>
        <p:spPr>
          <a:xfrm>
            <a:off x="4114400" y="1751063"/>
            <a:ext cx="1810200" cy="1810200"/>
          </a:xfrm>
          <a:prstGeom prst="ellipse">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pic>
        <p:nvPicPr>
          <p:cNvPr id="320" name="Google Shape;320;g7a6df7b083_0_30"/>
          <p:cNvPicPr preferRelativeResize="0"/>
          <p:nvPr/>
        </p:nvPicPr>
        <p:blipFill rotWithShape="1">
          <a:blip r:embed="rId3">
            <a:alphaModFix/>
          </a:blip>
          <a:srcRect b="0" l="0" r="0" t="0"/>
          <a:stretch/>
        </p:blipFill>
        <p:spPr>
          <a:xfrm>
            <a:off x="-66494" y="-166255"/>
            <a:ext cx="12522183" cy="7165570"/>
          </a:xfrm>
          <a:prstGeom prst="rect">
            <a:avLst/>
          </a:prstGeom>
          <a:noFill/>
          <a:ln>
            <a:noFill/>
          </a:ln>
        </p:spPr>
      </p:pic>
      <p:pic>
        <p:nvPicPr>
          <p:cNvPr id="321" name="Google Shape;321;g7a6df7b083_0_30"/>
          <p:cNvPicPr preferRelativeResize="0"/>
          <p:nvPr/>
        </p:nvPicPr>
        <p:blipFill rotWithShape="1">
          <a:blip r:embed="rId4">
            <a:alphaModFix/>
          </a:blip>
          <a:srcRect b="0" l="23251" r="50578" t="0"/>
          <a:stretch/>
        </p:blipFill>
        <p:spPr>
          <a:xfrm>
            <a:off x="-66494" y="-166255"/>
            <a:ext cx="3333750" cy="7165570"/>
          </a:xfrm>
          <a:prstGeom prst="rect">
            <a:avLst/>
          </a:prstGeom>
          <a:noFill/>
          <a:ln>
            <a:noFill/>
          </a:ln>
          <a:effectLst>
            <a:outerShdw blurRad="431800" sx="105999" rotWithShape="0" algn="tl" dir="4320000" dist="88900" sy="105999">
              <a:srgbClr val="000000">
                <a:alpha val="24710"/>
              </a:srgbClr>
            </a:outerShdw>
          </a:effectLst>
        </p:spPr>
      </p:pic>
      <p:sp>
        <p:nvSpPr>
          <p:cNvPr id="322" name="Google Shape;322;g7a6df7b083_0_30"/>
          <p:cNvSpPr/>
          <p:nvPr/>
        </p:nvSpPr>
        <p:spPr>
          <a:xfrm>
            <a:off x="2252050" y="524449"/>
            <a:ext cx="10203600" cy="877800"/>
          </a:xfrm>
          <a:prstGeom prst="rect">
            <a:avLst/>
          </a:prstGeom>
          <a:solidFill>
            <a:srgbClr val="A32A2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g7a6df7b083_0_30"/>
          <p:cNvSpPr txBox="1"/>
          <p:nvPr/>
        </p:nvSpPr>
        <p:spPr>
          <a:xfrm>
            <a:off x="7065400" y="635950"/>
            <a:ext cx="46152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rgbClr val="D8D8D8"/>
                </a:solidFill>
              </a:rPr>
              <a:t>Mike Bloomberg</a:t>
            </a:r>
            <a:endParaRPr/>
          </a:p>
        </p:txBody>
      </p:sp>
      <p:sp>
        <p:nvSpPr>
          <p:cNvPr id="324" name="Google Shape;324;g7a6df7b083_0_30"/>
          <p:cNvSpPr txBox="1"/>
          <p:nvPr/>
        </p:nvSpPr>
        <p:spPr>
          <a:xfrm>
            <a:off x="7976700" y="1729500"/>
            <a:ext cx="4215300" cy="204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rgbClr val="D8D8D8"/>
                </a:solidFill>
              </a:rPr>
              <a:t>Top Agendas</a:t>
            </a:r>
            <a:endParaRPr/>
          </a:p>
          <a:p>
            <a:pPr indent="0" lvl="0" marL="0" marR="0" rtl="0" algn="l">
              <a:spcBef>
                <a:spcPts val="0"/>
              </a:spcBef>
              <a:spcAft>
                <a:spcPts val="0"/>
              </a:spcAft>
              <a:buNone/>
            </a:pPr>
            <a:r>
              <a:t/>
            </a:r>
            <a:endParaRPr b="1" sz="2500">
              <a:solidFill>
                <a:srgbClr val="D8D8D8"/>
              </a:solidFill>
              <a:latin typeface="Arial"/>
              <a:ea typeface="Arial"/>
              <a:cs typeface="Arial"/>
              <a:sym typeface="Arial"/>
            </a:endParaRPr>
          </a:p>
          <a:p>
            <a:pPr indent="-349250" lvl="0" marL="457200" marR="0" rtl="0" algn="l">
              <a:spcBef>
                <a:spcPts val="0"/>
              </a:spcBef>
              <a:spcAft>
                <a:spcPts val="0"/>
              </a:spcAft>
              <a:buClr>
                <a:srgbClr val="D8D8D8"/>
              </a:buClr>
              <a:buSzPts val="1900"/>
              <a:buFont typeface="Arial"/>
              <a:buChar char="●"/>
            </a:pPr>
            <a:r>
              <a:rPr b="1" lang="en-US" sz="1900">
                <a:solidFill>
                  <a:srgbClr val="D8D8D8"/>
                </a:solidFill>
              </a:rPr>
              <a:t>Jobs (strengthen mid-class)</a:t>
            </a:r>
            <a:endParaRPr b="1" sz="1900">
              <a:solidFill>
                <a:srgbClr val="D8D8D8"/>
              </a:solidFill>
            </a:endParaRPr>
          </a:p>
          <a:p>
            <a:pPr indent="-349250" lvl="0" marL="457200" marR="0" rtl="0" algn="l">
              <a:spcBef>
                <a:spcPts val="0"/>
              </a:spcBef>
              <a:spcAft>
                <a:spcPts val="0"/>
              </a:spcAft>
              <a:buClr>
                <a:srgbClr val="D8D8D8"/>
              </a:buClr>
              <a:buSzPts val="1900"/>
              <a:buChar char="●"/>
            </a:pPr>
            <a:r>
              <a:rPr b="1" lang="en-US" sz="1900">
                <a:solidFill>
                  <a:srgbClr val="D8D8D8"/>
                </a:solidFill>
              </a:rPr>
              <a:t>Health (medicare)</a:t>
            </a:r>
            <a:endParaRPr b="1" sz="1900">
              <a:solidFill>
                <a:srgbClr val="D8D8D8"/>
              </a:solidFill>
            </a:endParaRPr>
          </a:p>
          <a:p>
            <a:pPr indent="-349250" lvl="0" marL="457200" marR="0" rtl="0" algn="l">
              <a:spcBef>
                <a:spcPts val="0"/>
              </a:spcBef>
              <a:spcAft>
                <a:spcPts val="0"/>
              </a:spcAft>
              <a:buClr>
                <a:srgbClr val="D8D8D8"/>
              </a:buClr>
              <a:buSzPts val="1900"/>
              <a:buChar char="●"/>
            </a:pPr>
            <a:r>
              <a:rPr b="1" lang="en-US" sz="1900">
                <a:solidFill>
                  <a:srgbClr val="D8D8D8"/>
                </a:solidFill>
              </a:rPr>
              <a:t>Immigration</a:t>
            </a:r>
            <a:endParaRPr b="1" sz="1900">
              <a:solidFill>
                <a:srgbClr val="D8D8D8"/>
              </a:solidFill>
            </a:endParaRPr>
          </a:p>
          <a:p>
            <a:pPr indent="-349250" lvl="0" marL="457200" marR="0" rtl="0" algn="l">
              <a:spcBef>
                <a:spcPts val="0"/>
              </a:spcBef>
              <a:spcAft>
                <a:spcPts val="0"/>
              </a:spcAft>
              <a:buClr>
                <a:srgbClr val="D8D8D8"/>
              </a:buClr>
              <a:buSzPts val="1900"/>
              <a:buChar char="●"/>
            </a:pPr>
            <a:r>
              <a:rPr b="1" lang="en-US" sz="1900">
                <a:solidFill>
                  <a:srgbClr val="D8D8D8"/>
                </a:solidFill>
              </a:rPr>
              <a:t>Equal rights (LGBT)</a:t>
            </a:r>
            <a:endParaRPr b="1" sz="1900">
              <a:solidFill>
                <a:srgbClr val="D8D8D8"/>
              </a:solidFill>
            </a:endParaRPr>
          </a:p>
        </p:txBody>
      </p:sp>
      <p:sp>
        <p:nvSpPr>
          <p:cNvPr id="325" name="Google Shape;325;g7a6df7b083_0_30"/>
          <p:cNvSpPr txBox="1"/>
          <p:nvPr/>
        </p:nvSpPr>
        <p:spPr>
          <a:xfrm>
            <a:off x="3804750" y="4155050"/>
            <a:ext cx="3950100" cy="2281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rgbClr val="D8D8D8"/>
                </a:solidFill>
              </a:rPr>
              <a:t>News Sentiment</a:t>
            </a:r>
            <a:endParaRPr/>
          </a:p>
          <a:p>
            <a:pPr indent="0" lvl="0" marL="0" marR="0" rtl="0" algn="l">
              <a:spcBef>
                <a:spcPts val="0"/>
              </a:spcBef>
              <a:spcAft>
                <a:spcPts val="0"/>
              </a:spcAft>
              <a:buNone/>
            </a:pPr>
            <a:r>
              <a:t/>
            </a:r>
            <a:endParaRPr b="1" sz="2500">
              <a:solidFill>
                <a:srgbClr val="D8D8D8"/>
              </a:solidFill>
              <a:latin typeface="Arial"/>
              <a:ea typeface="Arial"/>
              <a:cs typeface="Arial"/>
              <a:sym typeface="Arial"/>
            </a:endParaRPr>
          </a:p>
          <a:p>
            <a:pPr indent="-349250" lvl="0" marL="457200" rtl="0" algn="l">
              <a:spcBef>
                <a:spcPts val="0"/>
              </a:spcBef>
              <a:spcAft>
                <a:spcPts val="0"/>
              </a:spcAft>
              <a:buClr>
                <a:srgbClr val="6AA84F"/>
              </a:buClr>
              <a:buSzPts val="1900"/>
              <a:buChar char="●"/>
            </a:pPr>
            <a:r>
              <a:rPr b="1" lang="en-US" sz="1900">
                <a:solidFill>
                  <a:srgbClr val="6AA84F"/>
                </a:solidFill>
              </a:rPr>
              <a:t>Taxes </a:t>
            </a:r>
            <a:endParaRPr b="1" sz="1900">
              <a:solidFill>
                <a:srgbClr val="6AA84F"/>
              </a:solidFill>
            </a:endParaRPr>
          </a:p>
          <a:p>
            <a:pPr indent="-349250" lvl="0" marL="457200" rtl="0" algn="l">
              <a:spcBef>
                <a:spcPts val="0"/>
              </a:spcBef>
              <a:spcAft>
                <a:spcPts val="0"/>
              </a:spcAft>
              <a:buClr>
                <a:srgbClr val="D8D8D8"/>
              </a:buClr>
              <a:buSzPts val="1900"/>
              <a:buChar char="●"/>
            </a:pPr>
            <a:r>
              <a:rPr b="1" lang="en-US" sz="1900">
                <a:solidFill>
                  <a:srgbClr val="D8D8D8"/>
                </a:solidFill>
              </a:rPr>
              <a:t>Jobs </a:t>
            </a:r>
            <a:endParaRPr b="1" sz="1900">
              <a:solidFill>
                <a:srgbClr val="D8D8D8"/>
              </a:solidFill>
            </a:endParaRPr>
          </a:p>
          <a:p>
            <a:pPr indent="-349250" lvl="0" marL="457200" rtl="0" algn="l">
              <a:spcBef>
                <a:spcPts val="0"/>
              </a:spcBef>
              <a:spcAft>
                <a:spcPts val="0"/>
              </a:spcAft>
              <a:buClr>
                <a:srgbClr val="D8D8D8"/>
              </a:buClr>
              <a:buSzPts val="1900"/>
              <a:buChar char="●"/>
            </a:pPr>
            <a:r>
              <a:rPr b="1" lang="en-US" sz="1900">
                <a:solidFill>
                  <a:srgbClr val="D8D8D8"/>
                </a:solidFill>
              </a:rPr>
              <a:t>Climate </a:t>
            </a:r>
            <a:endParaRPr b="1" sz="1900">
              <a:solidFill>
                <a:srgbClr val="D8D8D8"/>
              </a:solidFill>
            </a:endParaRPr>
          </a:p>
          <a:p>
            <a:pPr indent="-349250" lvl="0" marL="457200" rtl="0" algn="l">
              <a:spcBef>
                <a:spcPts val="0"/>
              </a:spcBef>
              <a:spcAft>
                <a:spcPts val="0"/>
              </a:spcAft>
              <a:buClr>
                <a:srgbClr val="D8D8D8"/>
              </a:buClr>
              <a:buSzPts val="1900"/>
              <a:buChar char="●"/>
            </a:pPr>
            <a:r>
              <a:rPr b="1" lang="en-US" sz="1900">
                <a:solidFill>
                  <a:srgbClr val="D8D8D8"/>
                </a:solidFill>
              </a:rPr>
              <a:t>LGBTQ</a:t>
            </a:r>
            <a:endParaRPr b="1" sz="1900">
              <a:solidFill>
                <a:srgbClr val="6AA84F"/>
              </a:solidFill>
            </a:endParaRPr>
          </a:p>
        </p:txBody>
      </p:sp>
      <p:sp>
        <p:nvSpPr>
          <p:cNvPr id="326" name="Google Shape;326;g7a6df7b083_0_30"/>
          <p:cNvSpPr txBox="1"/>
          <p:nvPr/>
        </p:nvSpPr>
        <p:spPr>
          <a:xfrm>
            <a:off x="8033100" y="4155050"/>
            <a:ext cx="3950100" cy="2245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rgbClr val="D8D8D8"/>
                </a:solidFill>
              </a:rPr>
              <a:t>Tweets Sentiment</a:t>
            </a:r>
            <a:endParaRPr/>
          </a:p>
          <a:p>
            <a:pPr indent="0" lvl="0" marL="0" marR="0" rtl="0" algn="l">
              <a:spcBef>
                <a:spcPts val="0"/>
              </a:spcBef>
              <a:spcAft>
                <a:spcPts val="0"/>
              </a:spcAft>
              <a:buNone/>
            </a:pPr>
            <a:r>
              <a:t/>
            </a:r>
            <a:endParaRPr b="1" sz="2500">
              <a:solidFill>
                <a:srgbClr val="D8D8D8"/>
              </a:solidFill>
              <a:latin typeface="Arial"/>
              <a:ea typeface="Arial"/>
              <a:cs typeface="Arial"/>
              <a:sym typeface="Arial"/>
            </a:endParaRPr>
          </a:p>
          <a:p>
            <a:pPr indent="-349250" lvl="0" marL="457200" rtl="0" algn="l">
              <a:spcBef>
                <a:spcPts val="0"/>
              </a:spcBef>
              <a:spcAft>
                <a:spcPts val="0"/>
              </a:spcAft>
              <a:buClr>
                <a:srgbClr val="CC0000"/>
              </a:buClr>
              <a:buSzPts val="1900"/>
              <a:buChar char="●"/>
            </a:pPr>
            <a:r>
              <a:rPr b="1" lang="en-US" sz="1900">
                <a:solidFill>
                  <a:srgbClr val="CC0000"/>
                </a:solidFill>
              </a:rPr>
              <a:t>Taxes</a:t>
            </a:r>
            <a:endParaRPr b="1" sz="1900">
              <a:solidFill>
                <a:srgbClr val="CC0000"/>
              </a:solidFill>
            </a:endParaRPr>
          </a:p>
          <a:p>
            <a:pPr indent="-349250" lvl="0" marL="457200" rtl="0" algn="l">
              <a:spcBef>
                <a:spcPts val="0"/>
              </a:spcBef>
              <a:spcAft>
                <a:spcPts val="0"/>
              </a:spcAft>
              <a:buClr>
                <a:srgbClr val="CC0000"/>
              </a:buClr>
              <a:buSzPts val="1900"/>
              <a:buChar char="●"/>
            </a:pPr>
            <a:r>
              <a:rPr b="1" lang="en-US" sz="1900">
                <a:solidFill>
                  <a:srgbClr val="CC0000"/>
                </a:solidFill>
              </a:rPr>
              <a:t>Jobs</a:t>
            </a:r>
            <a:endParaRPr b="1" sz="1900">
              <a:solidFill>
                <a:srgbClr val="CC0000"/>
              </a:solidFill>
            </a:endParaRPr>
          </a:p>
          <a:p>
            <a:pPr indent="-349250" lvl="0" marL="457200" rtl="0" algn="l">
              <a:spcBef>
                <a:spcPts val="0"/>
              </a:spcBef>
              <a:spcAft>
                <a:spcPts val="0"/>
              </a:spcAft>
              <a:buClr>
                <a:srgbClr val="CC0000"/>
              </a:buClr>
              <a:buSzPts val="1900"/>
              <a:buChar char="●"/>
            </a:pPr>
            <a:r>
              <a:rPr b="1" lang="en-US" sz="1900">
                <a:solidFill>
                  <a:srgbClr val="CC0000"/>
                </a:solidFill>
              </a:rPr>
              <a:t>Climate </a:t>
            </a:r>
            <a:endParaRPr b="1" sz="1900">
              <a:solidFill>
                <a:srgbClr val="CC0000"/>
              </a:solidFill>
            </a:endParaRPr>
          </a:p>
          <a:p>
            <a:pPr indent="-349250" lvl="0" marL="457200" rtl="0" algn="l">
              <a:spcBef>
                <a:spcPts val="0"/>
              </a:spcBef>
              <a:spcAft>
                <a:spcPts val="0"/>
              </a:spcAft>
              <a:buClr>
                <a:srgbClr val="6AA84F"/>
              </a:buClr>
              <a:buSzPts val="1900"/>
              <a:buChar char="●"/>
            </a:pPr>
            <a:r>
              <a:rPr b="1" lang="en-US" sz="1900">
                <a:solidFill>
                  <a:srgbClr val="6AA84F"/>
                </a:solidFill>
              </a:rPr>
              <a:t>LGBTQ</a:t>
            </a:r>
            <a:endParaRPr b="1" sz="1900">
              <a:solidFill>
                <a:srgbClr val="6AA84F"/>
              </a:solidFill>
            </a:endParaRPr>
          </a:p>
        </p:txBody>
      </p:sp>
      <p:pic>
        <p:nvPicPr>
          <p:cNvPr id="327" name="Google Shape;327;g7a6df7b083_0_30"/>
          <p:cNvPicPr preferRelativeResize="0"/>
          <p:nvPr/>
        </p:nvPicPr>
        <p:blipFill rotWithShape="1">
          <a:blip r:embed="rId5">
            <a:alphaModFix/>
          </a:blip>
          <a:srcRect b="0" l="14817" r="25312" t="-1173"/>
          <a:stretch/>
        </p:blipFill>
        <p:spPr>
          <a:xfrm>
            <a:off x="4085525" y="1860625"/>
            <a:ext cx="1780800" cy="1710000"/>
          </a:xfrm>
          <a:prstGeom prst="ellipse">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pic>
        <p:nvPicPr>
          <p:cNvPr id="332" name="Google Shape;332;g7a6d1f5a9f_0_42"/>
          <p:cNvPicPr preferRelativeResize="0"/>
          <p:nvPr/>
        </p:nvPicPr>
        <p:blipFill rotWithShape="1">
          <a:blip r:embed="rId3">
            <a:alphaModFix/>
          </a:blip>
          <a:srcRect b="0" l="0" r="0" t="0"/>
          <a:stretch/>
        </p:blipFill>
        <p:spPr>
          <a:xfrm>
            <a:off x="-61589" y="0"/>
            <a:ext cx="12237260" cy="6878320"/>
          </a:xfrm>
          <a:prstGeom prst="rect">
            <a:avLst/>
          </a:prstGeom>
          <a:noFill/>
          <a:ln>
            <a:noFill/>
          </a:ln>
        </p:spPr>
      </p:pic>
      <p:sp>
        <p:nvSpPr>
          <p:cNvPr id="333" name="Google Shape;333;g7a6d1f5a9f_0_42"/>
          <p:cNvSpPr/>
          <p:nvPr/>
        </p:nvSpPr>
        <p:spPr>
          <a:xfrm>
            <a:off x="2300" y="3057900"/>
            <a:ext cx="12192000" cy="1969800"/>
          </a:xfrm>
          <a:prstGeom prst="rect">
            <a:avLst/>
          </a:prstGeom>
          <a:solidFill>
            <a:srgbClr val="2F5496"/>
          </a:solidFill>
          <a:ln>
            <a:noFill/>
          </a:ln>
          <a:effectLst>
            <a:outerShdw blurRad="385763" rotWithShape="0" algn="bl" dir="7560000" dist="238125">
              <a:srgbClr val="2F5496">
                <a:alpha val="5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7a6d1f5a9f_0_42"/>
          <p:cNvSpPr/>
          <p:nvPr/>
        </p:nvSpPr>
        <p:spPr>
          <a:xfrm>
            <a:off x="4715299" y="2293450"/>
            <a:ext cx="2403900" cy="1358400"/>
          </a:xfrm>
          <a:prstGeom prst="rect">
            <a:avLst/>
          </a:prstGeom>
          <a:solidFill>
            <a:srgbClr val="A32A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7a6d1f5a9f_0_42"/>
          <p:cNvSpPr txBox="1"/>
          <p:nvPr/>
        </p:nvSpPr>
        <p:spPr>
          <a:xfrm>
            <a:off x="5330450" y="2370100"/>
            <a:ext cx="1173600" cy="12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6000">
                <a:solidFill>
                  <a:srgbClr val="FFFFFF"/>
                </a:solidFill>
              </a:rPr>
              <a:t>5</a:t>
            </a:r>
            <a:endParaRPr b="1" i="1" sz="6000">
              <a:solidFill>
                <a:srgbClr val="FFFFFF"/>
              </a:solidFill>
            </a:endParaRPr>
          </a:p>
        </p:txBody>
      </p:sp>
      <p:sp>
        <p:nvSpPr>
          <p:cNvPr id="336" name="Google Shape;336;g7a6d1f5a9f_0_42"/>
          <p:cNvSpPr txBox="1"/>
          <p:nvPr/>
        </p:nvSpPr>
        <p:spPr>
          <a:xfrm>
            <a:off x="3206075" y="3788125"/>
            <a:ext cx="5349000" cy="9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500">
                <a:solidFill>
                  <a:srgbClr val="FFFFFF"/>
                </a:solidFill>
              </a:rPr>
              <a:t>Recommendations</a:t>
            </a:r>
            <a:endParaRPr sz="4500">
              <a:solidFill>
                <a:srgbClr val="FFFFFF"/>
              </a:solidFil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pic>
        <p:nvPicPr>
          <p:cNvPr id="341" name="Google Shape;341;g7a6ee5d4a5_1_4"/>
          <p:cNvPicPr preferRelativeResize="0"/>
          <p:nvPr/>
        </p:nvPicPr>
        <p:blipFill rotWithShape="1">
          <a:blip r:embed="rId3">
            <a:alphaModFix/>
          </a:blip>
          <a:srcRect b="0" l="0" r="0" t="0"/>
          <a:stretch/>
        </p:blipFill>
        <p:spPr>
          <a:xfrm>
            <a:off x="-66494" y="-166255"/>
            <a:ext cx="12522183" cy="7165570"/>
          </a:xfrm>
          <a:prstGeom prst="rect">
            <a:avLst/>
          </a:prstGeom>
          <a:noFill/>
          <a:ln>
            <a:noFill/>
          </a:ln>
        </p:spPr>
      </p:pic>
      <p:sp>
        <p:nvSpPr>
          <p:cNvPr id="342" name="Google Shape;342;g7a6ee5d4a5_1_4"/>
          <p:cNvSpPr/>
          <p:nvPr/>
        </p:nvSpPr>
        <p:spPr>
          <a:xfrm rot="8102183">
            <a:off x="124385" y="69761"/>
            <a:ext cx="334108" cy="326683"/>
          </a:xfrm>
          <a:prstGeom prst="halfFrame">
            <a:avLst>
              <a:gd fmla="val 22854" name="adj1"/>
              <a:gd fmla="val 19997" name="adj2"/>
            </a:avLst>
          </a:prstGeom>
          <a:solidFill>
            <a:srgbClr val="A32728">
              <a:alpha val="93730"/>
            </a:srgbClr>
          </a:solidFill>
          <a:ln cap="flat" cmpd="sng" w="9525">
            <a:solidFill>
              <a:srgbClr val="A327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7a6ee5d4a5_1_4"/>
          <p:cNvSpPr/>
          <p:nvPr/>
        </p:nvSpPr>
        <p:spPr>
          <a:xfrm rot="8102183">
            <a:off x="376035" y="69761"/>
            <a:ext cx="334108" cy="326683"/>
          </a:xfrm>
          <a:prstGeom prst="halfFrame">
            <a:avLst>
              <a:gd fmla="val 22854" name="adj1"/>
              <a:gd fmla="val 19997" name="adj2"/>
            </a:avLst>
          </a:prstGeom>
          <a:solidFill>
            <a:srgbClr val="A32728">
              <a:alpha val="93730"/>
            </a:srgbClr>
          </a:solidFill>
          <a:ln cap="flat" cmpd="sng" w="9525">
            <a:solidFill>
              <a:srgbClr val="A327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7a6ee5d4a5_1_4"/>
          <p:cNvSpPr/>
          <p:nvPr/>
        </p:nvSpPr>
        <p:spPr>
          <a:xfrm rot="8102183">
            <a:off x="591785" y="69761"/>
            <a:ext cx="334108" cy="326683"/>
          </a:xfrm>
          <a:prstGeom prst="halfFrame">
            <a:avLst>
              <a:gd fmla="val 22854" name="adj1"/>
              <a:gd fmla="val 19997" name="adj2"/>
            </a:avLst>
          </a:prstGeom>
          <a:solidFill>
            <a:srgbClr val="A32728">
              <a:alpha val="93730"/>
            </a:srgbClr>
          </a:solidFill>
          <a:ln cap="flat" cmpd="sng" w="9525">
            <a:solidFill>
              <a:srgbClr val="A327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7a6ee5d4a5_1_4"/>
          <p:cNvSpPr txBox="1"/>
          <p:nvPr/>
        </p:nvSpPr>
        <p:spPr>
          <a:xfrm>
            <a:off x="1228575" y="-78600"/>
            <a:ext cx="30621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FFFFFF"/>
                </a:solidFill>
                <a:latin typeface="Calibri"/>
                <a:ea typeface="Calibri"/>
                <a:cs typeface="Calibri"/>
                <a:sym typeface="Calibri"/>
              </a:rPr>
              <a:t>Recommendation</a:t>
            </a:r>
            <a:endParaRPr b="1" sz="3000">
              <a:solidFill>
                <a:srgbClr val="FFFFFF"/>
              </a:solidFill>
              <a:latin typeface="Calibri"/>
              <a:ea typeface="Calibri"/>
              <a:cs typeface="Calibri"/>
              <a:sym typeface="Calibri"/>
            </a:endParaRPr>
          </a:p>
        </p:txBody>
      </p:sp>
      <p:pic>
        <p:nvPicPr>
          <p:cNvPr id="346" name="Google Shape;346;g7a6ee5d4a5_1_4"/>
          <p:cNvPicPr preferRelativeResize="0"/>
          <p:nvPr/>
        </p:nvPicPr>
        <p:blipFill>
          <a:blip r:embed="rId4">
            <a:alphaModFix/>
          </a:blip>
          <a:stretch>
            <a:fillRect/>
          </a:stretch>
        </p:blipFill>
        <p:spPr>
          <a:xfrm>
            <a:off x="9278475" y="1118325"/>
            <a:ext cx="2013900" cy="2004000"/>
          </a:xfrm>
          <a:prstGeom prst="ellipse">
            <a:avLst/>
          </a:prstGeom>
          <a:noFill/>
          <a:ln>
            <a:noFill/>
          </a:ln>
        </p:spPr>
      </p:pic>
      <p:pic>
        <p:nvPicPr>
          <p:cNvPr id="347" name="Google Shape;347;g7a6ee5d4a5_1_4"/>
          <p:cNvPicPr preferRelativeResize="0"/>
          <p:nvPr/>
        </p:nvPicPr>
        <p:blipFill>
          <a:blip r:embed="rId5">
            <a:alphaModFix/>
          </a:blip>
          <a:stretch>
            <a:fillRect/>
          </a:stretch>
        </p:blipFill>
        <p:spPr>
          <a:xfrm>
            <a:off x="1228575" y="3975050"/>
            <a:ext cx="2013900" cy="1999200"/>
          </a:xfrm>
          <a:prstGeom prst="ellipse">
            <a:avLst/>
          </a:prstGeom>
          <a:noFill/>
          <a:ln>
            <a:noFill/>
          </a:ln>
        </p:spPr>
      </p:pic>
      <p:sp>
        <p:nvSpPr>
          <p:cNvPr id="348" name="Google Shape;348;g7a6ee5d4a5_1_4"/>
          <p:cNvSpPr txBox="1"/>
          <p:nvPr/>
        </p:nvSpPr>
        <p:spPr>
          <a:xfrm>
            <a:off x="1200970" y="988776"/>
            <a:ext cx="7555800" cy="2391900"/>
          </a:xfrm>
          <a:prstGeom prst="rect">
            <a:avLst/>
          </a:prstGeom>
          <a:solidFill>
            <a:srgbClr val="FFFFFF">
              <a:alpha val="73180"/>
            </a:srgbClr>
          </a:solidFill>
          <a:ln>
            <a:noFill/>
          </a:ln>
          <a:effectLst>
            <a:outerShdw blurRad="342900" rotWithShape="0" algn="bl" dir="1560000" dist="85725">
              <a:srgbClr val="FFFFFF">
                <a:alpha val="76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Calibri"/>
              <a:ea typeface="Calibri"/>
              <a:cs typeface="Calibri"/>
              <a:sym typeface="Calibri"/>
            </a:endParaRPr>
          </a:p>
          <a:p>
            <a:pPr indent="-419100" lvl="0" marL="1371600" rtl="0" algn="l">
              <a:spcBef>
                <a:spcPts val="0"/>
              </a:spcBef>
              <a:spcAft>
                <a:spcPts val="0"/>
              </a:spcAft>
              <a:buSzPts val="3000"/>
              <a:buFont typeface="Calibri"/>
              <a:buChar char="➔"/>
            </a:pPr>
            <a:r>
              <a:rPr b="1" lang="en-US" sz="3000">
                <a:latin typeface="Calibri"/>
                <a:ea typeface="Calibri"/>
                <a:cs typeface="Calibri"/>
                <a:sym typeface="Calibri"/>
              </a:rPr>
              <a:t>Speak up about topics other than Women’s rights</a:t>
            </a:r>
            <a:endParaRPr b="1" sz="3000">
              <a:latin typeface="Calibri"/>
              <a:ea typeface="Calibri"/>
              <a:cs typeface="Calibri"/>
              <a:sym typeface="Calibri"/>
            </a:endParaRPr>
          </a:p>
          <a:p>
            <a:pPr indent="-419100" lvl="0" marL="1371600" rtl="0" algn="l">
              <a:spcBef>
                <a:spcPts val="0"/>
              </a:spcBef>
              <a:spcAft>
                <a:spcPts val="0"/>
              </a:spcAft>
              <a:buSzPts val="3000"/>
              <a:buFont typeface="Calibri"/>
              <a:buChar char="➔"/>
            </a:pPr>
            <a:r>
              <a:rPr b="1" lang="en-US" sz="3000">
                <a:latin typeface="Calibri"/>
                <a:ea typeface="Calibri"/>
                <a:cs typeface="Calibri"/>
                <a:sym typeface="Calibri"/>
              </a:rPr>
              <a:t>More modest plan for Education</a:t>
            </a:r>
            <a:endParaRPr b="1" sz="3000">
              <a:latin typeface="Calibri"/>
              <a:ea typeface="Calibri"/>
              <a:cs typeface="Calibri"/>
              <a:sym typeface="Calibri"/>
            </a:endParaRPr>
          </a:p>
        </p:txBody>
      </p:sp>
      <p:sp>
        <p:nvSpPr>
          <p:cNvPr id="349" name="Google Shape;349;g7a6ee5d4a5_1_4"/>
          <p:cNvSpPr txBox="1"/>
          <p:nvPr/>
        </p:nvSpPr>
        <p:spPr>
          <a:xfrm>
            <a:off x="3684421" y="3705043"/>
            <a:ext cx="7671000" cy="2425500"/>
          </a:xfrm>
          <a:prstGeom prst="rect">
            <a:avLst/>
          </a:prstGeom>
          <a:solidFill>
            <a:srgbClr val="FFFFFF">
              <a:alpha val="73180"/>
            </a:srgbClr>
          </a:solidFill>
          <a:ln>
            <a:noFill/>
          </a:ln>
          <a:effectLst>
            <a:outerShdw blurRad="342900" rotWithShape="0" algn="bl" dir="1560000" dist="85725">
              <a:srgbClr val="FFFFFF">
                <a:alpha val="76000"/>
              </a:srgbClr>
            </a:outerShdw>
          </a:effectLst>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3000"/>
          </a:p>
          <a:p>
            <a:pPr indent="-419100" lvl="0" marL="914400" rtl="0" algn="l">
              <a:spcBef>
                <a:spcPts val="0"/>
              </a:spcBef>
              <a:spcAft>
                <a:spcPts val="0"/>
              </a:spcAft>
              <a:buSzPts val="3000"/>
              <a:buChar char="➔"/>
            </a:pPr>
            <a:r>
              <a:rPr b="1" lang="en-US" sz="3000"/>
              <a:t>Be more active on social media</a:t>
            </a:r>
            <a:endParaRPr b="1" sz="3000"/>
          </a:p>
          <a:p>
            <a:pPr indent="-419100" lvl="0" marL="914400" rtl="0" algn="l">
              <a:spcBef>
                <a:spcPts val="0"/>
              </a:spcBef>
              <a:spcAft>
                <a:spcPts val="0"/>
              </a:spcAft>
              <a:buSzPts val="3000"/>
              <a:buChar char="➔"/>
            </a:pPr>
            <a:r>
              <a:rPr b="1" lang="en-US" sz="3000"/>
              <a:t>Switch the campaign focus from criminal justice to jobs</a:t>
            </a:r>
            <a:endParaRPr b="1" sz="3000"/>
          </a:p>
        </p:txBody>
      </p:sp>
      <p:sp>
        <p:nvSpPr>
          <p:cNvPr id="350" name="Google Shape;350;g7a6ee5d4a5_1_4"/>
          <p:cNvSpPr/>
          <p:nvPr/>
        </p:nvSpPr>
        <p:spPr>
          <a:xfrm>
            <a:off x="1068750" y="878900"/>
            <a:ext cx="363600" cy="2637900"/>
          </a:xfrm>
          <a:prstGeom prst="rect">
            <a:avLst/>
          </a:prstGeom>
          <a:solidFill>
            <a:srgbClr val="A32728">
              <a:alpha val="93730"/>
            </a:srgbClr>
          </a:solidFill>
          <a:ln cap="flat" cmpd="sng" w="9525">
            <a:solidFill>
              <a:srgbClr val="A32728"/>
            </a:solidFill>
            <a:prstDash val="solid"/>
            <a:round/>
            <a:headEnd len="sm" w="sm" type="none"/>
            <a:tailEnd len="sm" w="sm" type="none"/>
          </a:ln>
          <a:effectLst>
            <a:outerShdw blurRad="342900" rotWithShape="0" algn="bl" dir="1560000" dist="85725">
              <a:srgbClr val="FFFFFF">
                <a:alpha val="7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7a6ee5d4a5_1_4"/>
          <p:cNvSpPr/>
          <p:nvPr/>
        </p:nvSpPr>
        <p:spPr>
          <a:xfrm>
            <a:off x="11189175" y="3598825"/>
            <a:ext cx="363600" cy="2637900"/>
          </a:xfrm>
          <a:prstGeom prst="rect">
            <a:avLst/>
          </a:prstGeom>
          <a:solidFill>
            <a:srgbClr val="A32728">
              <a:alpha val="93730"/>
            </a:srgbClr>
          </a:solidFill>
          <a:ln cap="flat" cmpd="sng" w="9525">
            <a:solidFill>
              <a:srgbClr val="A32728"/>
            </a:solidFill>
            <a:prstDash val="solid"/>
            <a:round/>
            <a:headEnd len="sm" w="sm" type="none"/>
            <a:tailEnd len="sm" w="sm" type="none"/>
          </a:ln>
          <a:effectLst>
            <a:outerShdw blurRad="342900" rotWithShape="0" algn="bl" dir="1560000" dist="85725">
              <a:srgbClr val="FFFFFF">
                <a:alpha val="7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pic>
        <p:nvPicPr>
          <p:cNvPr id="356" name="Google Shape;356;g7a6ee5d4a5_1_44"/>
          <p:cNvPicPr preferRelativeResize="0"/>
          <p:nvPr/>
        </p:nvPicPr>
        <p:blipFill rotWithShape="1">
          <a:blip r:embed="rId3">
            <a:alphaModFix/>
          </a:blip>
          <a:srcRect b="0" l="0" r="0" t="0"/>
          <a:stretch/>
        </p:blipFill>
        <p:spPr>
          <a:xfrm>
            <a:off x="-66494" y="-166255"/>
            <a:ext cx="12522183" cy="7165570"/>
          </a:xfrm>
          <a:prstGeom prst="rect">
            <a:avLst/>
          </a:prstGeom>
          <a:noFill/>
          <a:ln>
            <a:noFill/>
          </a:ln>
        </p:spPr>
      </p:pic>
      <p:sp>
        <p:nvSpPr>
          <p:cNvPr id="357" name="Google Shape;357;g7a6ee5d4a5_1_44"/>
          <p:cNvSpPr/>
          <p:nvPr/>
        </p:nvSpPr>
        <p:spPr>
          <a:xfrm rot="8102183">
            <a:off x="124385" y="69761"/>
            <a:ext cx="334108" cy="326683"/>
          </a:xfrm>
          <a:prstGeom prst="halfFrame">
            <a:avLst>
              <a:gd fmla="val 22854" name="adj1"/>
              <a:gd fmla="val 19997" name="adj2"/>
            </a:avLst>
          </a:prstGeom>
          <a:solidFill>
            <a:srgbClr val="A32728">
              <a:alpha val="93730"/>
            </a:srgbClr>
          </a:solidFill>
          <a:ln cap="flat" cmpd="sng" w="9525">
            <a:solidFill>
              <a:srgbClr val="A327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7a6ee5d4a5_1_44"/>
          <p:cNvSpPr/>
          <p:nvPr/>
        </p:nvSpPr>
        <p:spPr>
          <a:xfrm rot="8102183">
            <a:off x="376035" y="69761"/>
            <a:ext cx="334108" cy="326683"/>
          </a:xfrm>
          <a:prstGeom prst="halfFrame">
            <a:avLst>
              <a:gd fmla="val 22854" name="adj1"/>
              <a:gd fmla="val 19997" name="adj2"/>
            </a:avLst>
          </a:prstGeom>
          <a:solidFill>
            <a:srgbClr val="A32728">
              <a:alpha val="93730"/>
            </a:srgbClr>
          </a:solidFill>
          <a:ln cap="flat" cmpd="sng" w="9525">
            <a:solidFill>
              <a:srgbClr val="A327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7a6ee5d4a5_1_44"/>
          <p:cNvSpPr/>
          <p:nvPr/>
        </p:nvSpPr>
        <p:spPr>
          <a:xfrm rot="8102183">
            <a:off x="591785" y="69761"/>
            <a:ext cx="334108" cy="326683"/>
          </a:xfrm>
          <a:prstGeom prst="halfFrame">
            <a:avLst>
              <a:gd fmla="val 22854" name="adj1"/>
              <a:gd fmla="val 19997" name="adj2"/>
            </a:avLst>
          </a:prstGeom>
          <a:solidFill>
            <a:srgbClr val="A32728">
              <a:alpha val="93730"/>
            </a:srgbClr>
          </a:solidFill>
          <a:ln cap="flat" cmpd="sng" w="9525">
            <a:solidFill>
              <a:srgbClr val="A327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7a6ee5d4a5_1_44"/>
          <p:cNvSpPr txBox="1"/>
          <p:nvPr/>
        </p:nvSpPr>
        <p:spPr>
          <a:xfrm>
            <a:off x="1228575" y="-78600"/>
            <a:ext cx="30621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FFFFFF"/>
                </a:solidFill>
                <a:latin typeface="Calibri"/>
                <a:ea typeface="Calibri"/>
                <a:cs typeface="Calibri"/>
                <a:sym typeface="Calibri"/>
              </a:rPr>
              <a:t>Recommendation</a:t>
            </a:r>
            <a:endParaRPr b="1" sz="3000">
              <a:solidFill>
                <a:srgbClr val="FFFFFF"/>
              </a:solidFill>
              <a:latin typeface="Calibri"/>
              <a:ea typeface="Calibri"/>
              <a:cs typeface="Calibri"/>
              <a:sym typeface="Calibri"/>
            </a:endParaRPr>
          </a:p>
        </p:txBody>
      </p:sp>
      <p:sp>
        <p:nvSpPr>
          <p:cNvPr id="361" name="Google Shape;361;g7a6ee5d4a5_1_44"/>
          <p:cNvSpPr txBox="1"/>
          <p:nvPr/>
        </p:nvSpPr>
        <p:spPr>
          <a:xfrm>
            <a:off x="1200970" y="988776"/>
            <a:ext cx="7555800" cy="2391900"/>
          </a:xfrm>
          <a:prstGeom prst="rect">
            <a:avLst/>
          </a:prstGeom>
          <a:solidFill>
            <a:srgbClr val="FFFFFF">
              <a:alpha val="73180"/>
            </a:srgbClr>
          </a:solidFill>
          <a:ln>
            <a:noFill/>
          </a:ln>
          <a:effectLst>
            <a:outerShdw blurRad="342900" rotWithShape="0" algn="bl" dir="1560000" dist="85725">
              <a:srgbClr val="FFFFFF">
                <a:alpha val="76000"/>
              </a:srgbClr>
            </a:outerShdw>
          </a:effectLst>
        </p:spPr>
        <p:txBody>
          <a:bodyPr anchorCtr="0" anchor="t" bIns="91425" lIns="91425" spcFirstLastPara="1" rIns="91425" wrap="square" tIns="91425">
            <a:noAutofit/>
          </a:bodyPr>
          <a:lstStyle/>
          <a:p>
            <a:pPr indent="-419100" lvl="0" marL="914400" rtl="0" algn="l">
              <a:spcBef>
                <a:spcPts val="0"/>
              </a:spcBef>
              <a:spcAft>
                <a:spcPts val="0"/>
              </a:spcAft>
              <a:buSzPts val="3000"/>
              <a:buFont typeface="Calibri"/>
              <a:buChar char="➔"/>
            </a:pPr>
            <a:r>
              <a:rPr b="1" lang="en-US" sz="3000">
                <a:latin typeface="Calibri"/>
                <a:ea typeface="Calibri"/>
                <a:cs typeface="Calibri"/>
                <a:sym typeface="Calibri"/>
              </a:rPr>
              <a:t>Talk more about the Green New Deal</a:t>
            </a:r>
            <a:endParaRPr b="1" sz="3000">
              <a:latin typeface="Calibri"/>
              <a:ea typeface="Calibri"/>
              <a:cs typeface="Calibri"/>
              <a:sym typeface="Calibri"/>
            </a:endParaRPr>
          </a:p>
          <a:p>
            <a:pPr indent="-419100" lvl="0" marL="914400" rtl="0" algn="l">
              <a:spcBef>
                <a:spcPts val="0"/>
              </a:spcBef>
              <a:spcAft>
                <a:spcPts val="0"/>
              </a:spcAft>
              <a:buSzPts val="3000"/>
              <a:buFont typeface="Calibri"/>
              <a:buChar char="➔"/>
            </a:pPr>
            <a:r>
              <a:rPr b="1" lang="en-US" sz="3000">
                <a:latin typeface="Calibri"/>
                <a:ea typeface="Calibri"/>
                <a:cs typeface="Calibri"/>
                <a:sym typeface="Calibri"/>
              </a:rPr>
              <a:t>Leverage the positive sentiment regarding the tax policies and minimum wages </a:t>
            </a:r>
            <a:endParaRPr b="1" sz="3000"/>
          </a:p>
        </p:txBody>
      </p:sp>
      <p:sp>
        <p:nvSpPr>
          <p:cNvPr id="362" name="Google Shape;362;g7a6ee5d4a5_1_44"/>
          <p:cNvSpPr txBox="1"/>
          <p:nvPr/>
        </p:nvSpPr>
        <p:spPr>
          <a:xfrm>
            <a:off x="3684350" y="3705000"/>
            <a:ext cx="7504800" cy="2425500"/>
          </a:xfrm>
          <a:prstGeom prst="rect">
            <a:avLst/>
          </a:prstGeom>
          <a:solidFill>
            <a:srgbClr val="FFFFFF">
              <a:alpha val="73180"/>
            </a:srgbClr>
          </a:solidFill>
          <a:ln>
            <a:noFill/>
          </a:ln>
          <a:effectLst>
            <a:outerShdw blurRad="342900" rotWithShape="0" algn="bl" dir="1560000" dist="85725">
              <a:srgbClr val="FFFFFF">
                <a:alpha val="76000"/>
              </a:srgbClr>
            </a:outerShdw>
          </a:effectLst>
        </p:spPr>
        <p:txBody>
          <a:bodyPr anchorCtr="0" anchor="t" bIns="91425" lIns="91425" spcFirstLastPara="1" rIns="91425" wrap="square" tIns="91425">
            <a:noAutofit/>
          </a:bodyPr>
          <a:lstStyle/>
          <a:p>
            <a:pPr indent="0" lvl="0" marL="1828800" marR="0" rtl="0" algn="l">
              <a:lnSpc>
                <a:spcPct val="100000"/>
              </a:lnSpc>
              <a:spcBef>
                <a:spcPts val="0"/>
              </a:spcBef>
              <a:spcAft>
                <a:spcPts val="0"/>
              </a:spcAft>
              <a:buNone/>
            </a:pPr>
            <a:r>
              <a:t/>
            </a:r>
            <a:endParaRPr b="1" sz="3000">
              <a:latin typeface="Calibri"/>
              <a:ea typeface="Calibri"/>
              <a:cs typeface="Calibri"/>
              <a:sym typeface="Calibri"/>
            </a:endParaRPr>
          </a:p>
          <a:p>
            <a:pPr indent="-419100" lvl="0" marL="1371600" marR="0" rtl="0" algn="l">
              <a:lnSpc>
                <a:spcPct val="100000"/>
              </a:lnSpc>
              <a:spcBef>
                <a:spcPts val="0"/>
              </a:spcBef>
              <a:spcAft>
                <a:spcPts val="0"/>
              </a:spcAft>
              <a:buSzPts val="3000"/>
              <a:buFont typeface="Calibri"/>
              <a:buChar char="➔"/>
            </a:pPr>
            <a:r>
              <a:rPr b="1" lang="en-US" sz="3000">
                <a:latin typeface="Calibri"/>
                <a:ea typeface="Calibri"/>
                <a:cs typeface="Calibri"/>
                <a:sym typeface="Calibri"/>
              </a:rPr>
              <a:t>Emphasis Biden being a ‘flopper’ </a:t>
            </a:r>
            <a:endParaRPr b="1" sz="3000">
              <a:latin typeface="Calibri"/>
              <a:ea typeface="Calibri"/>
              <a:cs typeface="Calibri"/>
              <a:sym typeface="Calibri"/>
            </a:endParaRPr>
          </a:p>
          <a:p>
            <a:pPr indent="-419100" lvl="0" marL="1371600" marR="0" rtl="0" algn="l">
              <a:lnSpc>
                <a:spcPct val="100000"/>
              </a:lnSpc>
              <a:spcBef>
                <a:spcPts val="0"/>
              </a:spcBef>
              <a:spcAft>
                <a:spcPts val="0"/>
              </a:spcAft>
              <a:buSzPts val="3000"/>
              <a:buFont typeface="Calibri"/>
              <a:buChar char="➔"/>
            </a:pPr>
            <a:r>
              <a:rPr b="1" lang="en-US" sz="3000">
                <a:latin typeface="Calibri"/>
                <a:ea typeface="Calibri"/>
                <a:cs typeface="Calibri"/>
                <a:sym typeface="Calibri"/>
              </a:rPr>
              <a:t> Emphasize previous work</a:t>
            </a:r>
            <a:endParaRPr sz="1900"/>
          </a:p>
        </p:txBody>
      </p:sp>
      <p:sp>
        <p:nvSpPr>
          <p:cNvPr id="363" name="Google Shape;363;g7a6ee5d4a5_1_44"/>
          <p:cNvSpPr/>
          <p:nvPr/>
        </p:nvSpPr>
        <p:spPr>
          <a:xfrm>
            <a:off x="1068750" y="878900"/>
            <a:ext cx="363600" cy="2637900"/>
          </a:xfrm>
          <a:prstGeom prst="rect">
            <a:avLst/>
          </a:prstGeom>
          <a:solidFill>
            <a:srgbClr val="A32728">
              <a:alpha val="93730"/>
            </a:srgbClr>
          </a:solidFill>
          <a:ln cap="flat" cmpd="sng" w="9525">
            <a:solidFill>
              <a:srgbClr val="A32728"/>
            </a:solidFill>
            <a:prstDash val="solid"/>
            <a:round/>
            <a:headEnd len="sm" w="sm" type="none"/>
            <a:tailEnd len="sm" w="sm" type="none"/>
          </a:ln>
          <a:effectLst>
            <a:outerShdw blurRad="342900" rotWithShape="0" algn="bl" dir="1560000" dist="85725">
              <a:srgbClr val="FFFFFF">
                <a:alpha val="7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7a6ee5d4a5_1_44"/>
          <p:cNvSpPr/>
          <p:nvPr/>
        </p:nvSpPr>
        <p:spPr>
          <a:xfrm>
            <a:off x="11189175" y="3598825"/>
            <a:ext cx="363600" cy="2637900"/>
          </a:xfrm>
          <a:prstGeom prst="rect">
            <a:avLst/>
          </a:prstGeom>
          <a:solidFill>
            <a:srgbClr val="A32728">
              <a:alpha val="93730"/>
            </a:srgbClr>
          </a:solidFill>
          <a:ln cap="flat" cmpd="sng" w="9525">
            <a:solidFill>
              <a:srgbClr val="A32728"/>
            </a:solidFill>
            <a:prstDash val="solid"/>
            <a:round/>
            <a:headEnd len="sm" w="sm" type="none"/>
            <a:tailEnd len="sm" w="sm" type="none"/>
          </a:ln>
          <a:effectLst>
            <a:outerShdw blurRad="342900" rotWithShape="0" algn="bl" dir="1560000" dist="85725">
              <a:srgbClr val="FFFFFF">
                <a:alpha val="7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5" name="Google Shape;365;g7a6ee5d4a5_1_44"/>
          <p:cNvPicPr preferRelativeResize="0"/>
          <p:nvPr/>
        </p:nvPicPr>
        <p:blipFill>
          <a:blip r:embed="rId4">
            <a:alphaModFix/>
          </a:blip>
          <a:stretch>
            <a:fillRect/>
          </a:stretch>
        </p:blipFill>
        <p:spPr>
          <a:xfrm>
            <a:off x="9373075" y="1107500"/>
            <a:ext cx="2001300" cy="2001300"/>
          </a:xfrm>
          <a:prstGeom prst="ellipse">
            <a:avLst/>
          </a:prstGeom>
          <a:noFill/>
          <a:ln>
            <a:noFill/>
          </a:ln>
        </p:spPr>
      </p:pic>
      <p:pic>
        <p:nvPicPr>
          <p:cNvPr id="366" name="Google Shape;366;g7a6ee5d4a5_1_44"/>
          <p:cNvPicPr preferRelativeResize="0"/>
          <p:nvPr/>
        </p:nvPicPr>
        <p:blipFill rotWithShape="1">
          <a:blip r:embed="rId5">
            <a:alphaModFix/>
          </a:blip>
          <a:srcRect b="0" l="14817" r="25312" t="-1173"/>
          <a:stretch/>
        </p:blipFill>
        <p:spPr>
          <a:xfrm>
            <a:off x="972150" y="3958275"/>
            <a:ext cx="2001300" cy="1921800"/>
          </a:xfrm>
          <a:prstGeom prst="ellipse">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pic>
        <p:nvPicPr>
          <p:cNvPr id="371" name="Google Shape;371;g7a6ee5d4a5_1_60"/>
          <p:cNvPicPr preferRelativeResize="0"/>
          <p:nvPr/>
        </p:nvPicPr>
        <p:blipFill rotWithShape="1">
          <a:blip r:embed="rId3">
            <a:alphaModFix/>
          </a:blip>
          <a:srcRect b="0" l="0" r="0" t="0"/>
          <a:stretch/>
        </p:blipFill>
        <p:spPr>
          <a:xfrm>
            <a:off x="-66494" y="-166255"/>
            <a:ext cx="12522183" cy="7165570"/>
          </a:xfrm>
          <a:prstGeom prst="rect">
            <a:avLst/>
          </a:prstGeom>
          <a:noFill/>
          <a:ln>
            <a:noFill/>
          </a:ln>
        </p:spPr>
      </p:pic>
      <p:pic>
        <p:nvPicPr>
          <p:cNvPr id="372" name="Google Shape;372;g7a6ee5d4a5_1_60"/>
          <p:cNvPicPr preferRelativeResize="0"/>
          <p:nvPr/>
        </p:nvPicPr>
        <p:blipFill rotWithShape="1">
          <a:blip r:embed="rId4">
            <a:alphaModFix/>
          </a:blip>
          <a:srcRect b="0" l="0" r="2315" t="0"/>
          <a:stretch/>
        </p:blipFill>
        <p:spPr>
          <a:xfrm>
            <a:off x="2761800" y="844575"/>
            <a:ext cx="6706524" cy="5143925"/>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Google Shape;94;p2"/>
          <p:cNvPicPr preferRelativeResize="0"/>
          <p:nvPr/>
        </p:nvPicPr>
        <p:blipFill rotWithShape="1">
          <a:blip r:embed="rId3">
            <a:alphaModFix/>
          </a:blip>
          <a:srcRect b="0" l="0" r="0" t="0"/>
          <a:stretch/>
        </p:blipFill>
        <p:spPr>
          <a:xfrm>
            <a:off x="-61589" y="0"/>
            <a:ext cx="12237260" cy="6878320"/>
          </a:xfrm>
          <a:prstGeom prst="rect">
            <a:avLst/>
          </a:prstGeom>
          <a:noFill/>
          <a:ln>
            <a:noFill/>
          </a:ln>
        </p:spPr>
      </p:pic>
      <p:grpSp>
        <p:nvGrpSpPr>
          <p:cNvPr id="95" name="Google Shape;95;p2"/>
          <p:cNvGrpSpPr/>
          <p:nvPr/>
        </p:nvGrpSpPr>
        <p:grpSpPr>
          <a:xfrm>
            <a:off x="781396" y="479173"/>
            <a:ext cx="11410604" cy="1014150"/>
            <a:chOff x="781396" y="315883"/>
            <a:chExt cx="11410604" cy="1014150"/>
          </a:xfrm>
        </p:grpSpPr>
        <p:sp>
          <p:nvSpPr>
            <p:cNvPr id="96" name="Google Shape;96;p2"/>
            <p:cNvSpPr/>
            <p:nvPr/>
          </p:nvSpPr>
          <p:spPr>
            <a:xfrm>
              <a:off x="781396" y="315883"/>
              <a:ext cx="11410604" cy="798021"/>
            </a:xfrm>
            <a:prstGeom prst="rect">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2"/>
            <p:cNvSpPr/>
            <p:nvPr/>
          </p:nvSpPr>
          <p:spPr>
            <a:xfrm>
              <a:off x="781396" y="1180402"/>
              <a:ext cx="11410604" cy="149631"/>
            </a:xfrm>
            <a:prstGeom prst="rect">
              <a:avLst/>
            </a:prstGeom>
            <a:solidFill>
              <a:srgbClr val="A327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 name="Google Shape;98;p2"/>
            <p:cNvSpPr txBox="1"/>
            <p:nvPr/>
          </p:nvSpPr>
          <p:spPr>
            <a:xfrm>
              <a:off x="9530251" y="414810"/>
              <a:ext cx="2248200" cy="60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300">
                  <a:solidFill>
                    <a:schemeClr val="lt1"/>
                  </a:solidFill>
                </a:rPr>
                <a:t>Overview</a:t>
              </a:r>
              <a:endParaRPr/>
            </a:p>
          </p:txBody>
        </p:sp>
      </p:grpSp>
      <p:pic>
        <p:nvPicPr>
          <p:cNvPr descr="A person standing in front of a crowd&#10;&#10;Description automatically generated" id="99" name="Google Shape;99;p2"/>
          <p:cNvPicPr preferRelativeResize="0"/>
          <p:nvPr/>
        </p:nvPicPr>
        <p:blipFill rotWithShape="1">
          <a:blip r:embed="rId4">
            <a:alphaModFix/>
          </a:blip>
          <a:srcRect b="-1" l="18041" r="59189" t="167"/>
          <a:stretch/>
        </p:blipFill>
        <p:spPr>
          <a:xfrm>
            <a:off x="-33241" y="0"/>
            <a:ext cx="3903117" cy="6878320"/>
          </a:xfrm>
          <a:prstGeom prst="flowChartInputOutput">
            <a:avLst/>
          </a:prstGeom>
          <a:noFill/>
          <a:ln>
            <a:noFill/>
          </a:ln>
          <a:effectLst>
            <a:outerShdw blurRad="444500" sx="108000" rotWithShape="0" algn="tl" dir="7200000" dist="228600" sy="108000">
              <a:srgbClr val="000000">
                <a:alpha val="40000"/>
              </a:srgbClr>
            </a:outerShdw>
          </a:effectLst>
        </p:spPr>
      </p:pic>
      <p:grpSp>
        <p:nvGrpSpPr>
          <p:cNvPr id="100" name="Google Shape;100;p2"/>
          <p:cNvGrpSpPr/>
          <p:nvPr/>
        </p:nvGrpSpPr>
        <p:grpSpPr>
          <a:xfrm>
            <a:off x="4972054" y="1855811"/>
            <a:ext cx="1485908" cy="4221690"/>
            <a:chOff x="3306530" y="1872140"/>
            <a:chExt cx="1485908" cy="4221690"/>
          </a:xfrm>
        </p:grpSpPr>
        <p:grpSp>
          <p:nvGrpSpPr>
            <p:cNvPr id="101" name="Google Shape;101;p2"/>
            <p:cNvGrpSpPr/>
            <p:nvPr/>
          </p:nvGrpSpPr>
          <p:grpSpPr>
            <a:xfrm>
              <a:off x="4122967" y="1872140"/>
              <a:ext cx="669471" cy="522515"/>
              <a:chOff x="3331029" y="1779813"/>
              <a:chExt cx="669471" cy="522515"/>
            </a:xfrm>
          </p:grpSpPr>
          <p:sp>
            <p:nvSpPr>
              <p:cNvPr id="102" name="Google Shape;102;p2"/>
              <p:cNvSpPr/>
              <p:nvPr/>
            </p:nvSpPr>
            <p:spPr>
              <a:xfrm>
                <a:off x="3331029" y="1779813"/>
                <a:ext cx="669471" cy="522515"/>
              </a:xfrm>
              <a:prstGeom prst="parallelogram">
                <a:avLst>
                  <a:gd fmla="val 25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 name="Google Shape;103;p2"/>
              <p:cNvSpPr txBox="1"/>
              <p:nvPr/>
            </p:nvSpPr>
            <p:spPr>
              <a:xfrm>
                <a:off x="3494314" y="1812469"/>
                <a:ext cx="35922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lt1"/>
                    </a:solidFill>
                    <a:latin typeface="Arial"/>
                    <a:ea typeface="Arial"/>
                    <a:cs typeface="Arial"/>
                    <a:sym typeface="Arial"/>
                  </a:rPr>
                  <a:t>1</a:t>
                </a:r>
                <a:endParaRPr/>
              </a:p>
            </p:txBody>
          </p:sp>
        </p:grpSp>
        <p:grpSp>
          <p:nvGrpSpPr>
            <p:cNvPr id="104" name="Google Shape;104;p2"/>
            <p:cNvGrpSpPr/>
            <p:nvPr/>
          </p:nvGrpSpPr>
          <p:grpSpPr>
            <a:xfrm>
              <a:off x="3935187" y="2768358"/>
              <a:ext cx="669471" cy="522515"/>
              <a:chOff x="3331029" y="1779813"/>
              <a:chExt cx="669471" cy="522515"/>
            </a:xfrm>
          </p:grpSpPr>
          <p:sp>
            <p:nvSpPr>
              <p:cNvPr id="105" name="Google Shape;105;p2"/>
              <p:cNvSpPr/>
              <p:nvPr/>
            </p:nvSpPr>
            <p:spPr>
              <a:xfrm>
                <a:off x="3331029" y="1779813"/>
                <a:ext cx="669471" cy="522515"/>
              </a:xfrm>
              <a:prstGeom prst="parallelogram">
                <a:avLst>
                  <a:gd fmla="val 25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2"/>
              <p:cNvSpPr txBox="1"/>
              <p:nvPr/>
            </p:nvSpPr>
            <p:spPr>
              <a:xfrm>
                <a:off x="3494314" y="1812469"/>
                <a:ext cx="35922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lt1"/>
                    </a:solidFill>
                    <a:latin typeface="Arial"/>
                    <a:ea typeface="Arial"/>
                    <a:cs typeface="Arial"/>
                    <a:sym typeface="Arial"/>
                  </a:rPr>
                  <a:t>2</a:t>
                </a:r>
                <a:endParaRPr/>
              </a:p>
            </p:txBody>
          </p:sp>
        </p:grpSp>
        <p:grpSp>
          <p:nvGrpSpPr>
            <p:cNvPr id="107" name="Google Shape;107;p2"/>
            <p:cNvGrpSpPr/>
            <p:nvPr/>
          </p:nvGrpSpPr>
          <p:grpSpPr>
            <a:xfrm>
              <a:off x="3722917" y="3697234"/>
              <a:ext cx="669471" cy="522515"/>
              <a:chOff x="3331029" y="1779813"/>
              <a:chExt cx="669471" cy="522515"/>
            </a:xfrm>
          </p:grpSpPr>
          <p:sp>
            <p:nvSpPr>
              <p:cNvPr id="108" name="Google Shape;108;p2"/>
              <p:cNvSpPr/>
              <p:nvPr/>
            </p:nvSpPr>
            <p:spPr>
              <a:xfrm>
                <a:off x="3331029" y="1779813"/>
                <a:ext cx="669471" cy="522515"/>
              </a:xfrm>
              <a:prstGeom prst="parallelogram">
                <a:avLst>
                  <a:gd fmla="val 25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2"/>
              <p:cNvSpPr txBox="1"/>
              <p:nvPr/>
            </p:nvSpPr>
            <p:spPr>
              <a:xfrm>
                <a:off x="3494314" y="1812469"/>
                <a:ext cx="35922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lt1"/>
                    </a:solidFill>
                    <a:latin typeface="Arial"/>
                    <a:ea typeface="Arial"/>
                    <a:cs typeface="Arial"/>
                    <a:sym typeface="Arial"/>
                  </a:rPr>
                  <a:t>3</a:t>
                </a:r>
                <a:endParaRPr/>
              </a:p>
            </p:txBody>
          </p:sp>
        </p:grpSp>
        <p:grpSp>
          <p:nvGrpSpPr>
            <p:cNvPr id="110" name="Google Shape;110;p2"/>
            <p:cNvGrpSpPr/>
            <p:nvPr/>
          </p:nvGrpSpPr>
          <p:grpSpPr>
            <a:xfrm>
              <a:off x="3510641" y="4623541"/>
              <a:ext cx="669471" cy="522515"/>
              <a:chOff x="3331029" y="1779813"/>
              <a:chExt cx="669471" cy="522515"/>
            </a:xfrm>
          </p:grpSpPr>
          <p:sp>
            <p:nvSpPr>
              <p:cNvPr id="111" name="Google Shape;111;p2"/>
              <p:cNvSpPr/>
              <p:nvPr/>
            </p:nvSpPr>
            <p:spPr>
              <a:xfrm>
                <a:off x="3331029" y="1779813"/>
                <a:ext cx="669471" cy="522515"/>
              </a:xfrm>
              <a:prstGeom prst="parallelogram">
                <a:avLst>
                  <a:gd fmla="val 25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2"/>
              <p:cNvSpPr txBox="1"/>
              <p:nvPr/>
            </p:nvSpPr>
            <p:spPr>
              <a:xfrm>
                <a:off x="3494314" y="1812469"/>
                <a:ext cx="35922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lt1"/>
                    </a:solidFill>
                    <a:latin typeface="Arial"/>
                    <a:ea typeface="Arial"/>
                    <a:cs typeface="Arial"/>
                    <a:sym typeface="Arial"/>
                  </a:rPr>
                  <a:t>4</a:t>
                </a:r>
                <a:endParaRPr/>
              </a:p>
            </p:txBody>
          </p:sp>
        </p:grpSp>
        <p:grpSp>
          <p:nvGrpSpPr>
            <p:cNvPr id="113" name="Google Shape;113;p2"/>
            <p:cNvGrpSpPr/>
            <p:nvPr/>
          </p:nvGrpSpPr>
          <p:grpSpPr>
            <a:xfrm>
              <a:off x="3306530" y="5571315"/>
              <a:ext cx="669471" cy="522515"/>
              <a:chOff x="3331029" y="1779813"/>
              <a:chExt cx="669471" cy="522515"/>
            </a:xfrm>
          </p:grpSpPr>
          <p:sp>
            <p:nvSpPr>
              <p:cNvPr id="114" name="Google Shape;114;p2"/>
              <p:cNvSpPr/>
              <p:nvPr/>
            </p:nvSpPr>
            <p:spPr>
              <a:xfrm>
                <a:off x="3331029" y="1779813"/>
                <a:ext cx="669471" cy="522515"/>
              </a:xfrm>
              <a:prstGeom prst="parallelogram">
                <a:avLst>
                  <a:gd fmla="val 25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 name="Google Shape;115;p2"/>
              <p:cNvSpPr txBox="1"/>
              <p:nvPr/>
            </p:nvSpPr>
            <p:spPr>
              <a:xfrm>
                <a:off x="3494314" y="1812469"/>
                <a:ext cx="35922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lt1"/>
                    </a:solidFill>
                  </a:rPr>
                  <a:t>5</a:t>
                </a:r>
                <a:endParaRPr/>
              </a:p>
            </p:txBody>
          </p:sp>
        </p:grpSp>
      </p:grpSp>
      <p:grpSp>
        <p:nvGrpSpPr>
          <p:cNvPr id="116" name="Google Shape;116;p2"/>
          <p:cNvGrpSpPr/>
          <p:nvPr/>
        </p:nvGrpSpPr>
        <p:grpSpPr>
          <a:xfrm>
            <a:off x="6549124" y="1892026"/>
            <a:ext cx="4708657" cy="4204374"/>
            <a:chOff x="3864431" y="1908355"/>
            <a:chExt cx="4708657" cy="4204374"/>
          </a:xfrm>
        </p:grpSpPr>
        <p:sp>
          <p:nvSpPr>
            <p:cNvPr id="117" name="Google Shape;117;p2"/>
            <p:cNvSpPr txBox="1"/>
            <p:nvPr/>
          </p:nvSpPr>
          <p:spPr>
            <a:xfrm>
              <a:off x="4669972" y="1908355"/>
              <a:ext cx="390311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2060"/>
                  </a:solidFill>
                  <a:latin typeface="Arial"/>
                  <a:ea typeface="Arial"/>
                  <a:cs typeface="Arial"/>
                  <a:sym typeface="Arial"/>
                </a:rPr>
                <a:t>Intro</a:t>
              </a:r>
              <a:endParaRPr/>
            </a:p>
          </p:txBody>
        </p:sp>
        <p:sp>
          <p:nvSpPr>
            <p:cNvPr id="118" name="Google Shape;118;p2"/>
            <p:cNvSpPr txBox="1"/>
            <p:nvPr/>
          </p:nvSpPr>
          <p:spPr>
            <a:xfrm>
              <a:off x="4493079" y="2795837"/>
              <a:ext cx="307657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2060"/>
                  </a:solidFill>
                  <a:latin typeface="Arial"/>
                  <a:ea typeface="Arial"/>
                  <a:cs typeface="Arial"/>
                  <a:sym typeface="Arial"/>
                </a:rPr>
                <a:t>Data Source</a:t>
              </a:r>
              <a:endParaRPr/>
            </a:p>
          </p:txBody>
        </p:sp>
        <p:sp>
          <p:nvSpPr>
            <p:cNvPr id="119" name="Google Shape;119;p2"/>
            <p:cNvSpPr txBox="1"/>
            <p:nvPr/>
          </p:nvSpPr>
          <p:spPr>
            <a:xfrm>
              <a:off x="4239981" y="3727654"/>
              <a:ext cx="36162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2060"/>
                  </a:solidFill>
                </a:rPr>
                <a:t>Candidate Analysis</a:t>
              </a:r>
              <a:endParaRPr/>
            </a:p>
          </p:txBody>
        </p:sp>
        <p:sp>
          <p:nvSpPr>
            <p:cNvPr id="120" name="Google Shape;120;p2"/>
            <p:cNvSpPr txBox="1"/>
            <p:nvPr/>
          </p:nvSpPr>
          <p:spPr>
            <a:xfrm>
              <a:off x="4044207" y="4692679"/>
              <a:ext cx="3544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2060"/>
                  </a:solidFill>
                </a:rPr>
                <a:t>Policy Analysis</a:t>
              </a:r>
              <a:endParaRPr/>
            </a:p>
          </p:txBody>
        </p:sp>
        <p:sp>
          <p:nvSpPr>
            <p:cNvPr id="121" name="Google Shape;121;p2"/>
            <p:cNvSpPr txBox="1"/>
            <p:nvPr/>
          </p:nvSpPr>
          <p:spPr>
            <a:xfrm>
              <a:off x="3864431" y="5589529"/>
              <a:ext cx="3903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2060"/>
                  </a:solidFill>
                </a:rPr>
                <a:t>Recommendations</a:t>
              </a:r>
              <a:endParaRPr/>
            </a:p>
          </p:txBody>
        </p:sp>
      </p:grpSp>
    </p:spTree>
  </p:cSld>
  <p:clrMapOvr>
    <a:masterClrMapping/>
  </p:clrMapOvr>
  <mc:AlternateContent>
    <mc:Choice Requires="p14">
      <p:transition spd="slow" p14:dur="16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p:tgtEl>
                                          <p:spTgt spid="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p:tgtEl>
                                          <p:spTgt spid="9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p:tgtEl>
                                          <p:spTgt spid="1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500"/>
                                        <p:tgtEl>
                                          <p:spTgt spid="11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g7a6d1f5a9f_0_6"/>
          <p:cNvPicPr preferRelativeResize="0"/>
          <p:nvPr/>
        </p:nvPicPr>
        <p:blipFill rotWithShape="1">
          <a:blip r:embed="rId3">
            <a:alphaModFix/>
          </a:blip>
          <a:srcRect b="0" l="0" r="0" t="0"/>
          <a:stretch/>
        </p:blipFill>
        <p:spPr>
          <a:xfrm>
            <a:off x="-61589" y="0"/>
            <a:ext cx="12237260" cy="6878320"/>
          </a:xfrm>
          <a:prstGeom prst="rect">
            <a:avLst/>
          </a:prstGeom>
          <a:noFill/>
          <a:ln>
            <a:noFill/>
          </a:ln>
        </p:spPr>
      </p:pic>
      <p:sp>
        <p:nvSpPr>
          <p:cNvPr id="127" name="Google Shape;127;g7a6d1f5a9f_0_6"/>
          <p:cNvSpPr/>
          <p:nvPr/>
        </p:nvSpPr>
        <p:spPr>
          <a:xfrm>
            <a:off x="2300" y="3057900"/>
            <a:ext cx="12192000" cy="1969800"/>
          </a:xfrm>
          <a:prstGeom prst="rect">
            <a:avLst/>
          </a:prstGeom>
          <a:solidFill>
            <a:srgbClr val="2F5496"/>
          </a:solidFill>
          <a:ln>
            <a:noFill/>
          </a:ln>
          <a:effectLst>
            <a:outerShdw blurRad="385763" rotWithShape="0" algn="bl" dir="7560000" dist="238125">
              <a:srgbClr val="2F5496">
                <a:alpha val="5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7a6d1f5a9f_0_6"/>
          <p:cNvSpPr/>
          <p:nvPr/>
        </p:nvSpPr>
        <p:spPr>
          <a:xfrm>
            <a:off x="4715299" y="2293450"/>
            <a:ext cx="2403900" cy="1358400"/>
          </a:xfrm>
          <a:prstGeom prst="rect">
            <a:avLst/>
          </a:prstGeom>
          <a:solidFill>
            <a:srgbClr val="A32A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7a6d1f5a9f_0_6"/>
          <p:cNvSpPr txBox="1"/>
          <p:nvPr/>
        </p:nvSpPr>
        <p:spPr>
          <a:xfrm>
            <a:off x="5330450" y="2370100"/>
            <a:ext cx="1173600" cy="12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6000">
                <a:solidFill>
                  <a:srgbClr val="FFFFFF"/>
                </a:solidFill>
              </a:rPr>
              <a:t>1</a:t>
            </a:r>
            <a:endParaRPr b="1" i="1" sz="6000">
              <a:solidFill>
                <a:srgbClr val="FFFFFF"/>
              </a:solidFill>
            </a:endParaRPr>
          </a:p>
        </p:txBody>
      </p:sp>
      <p:sp>
        <p:nvSpPr>
          <p:cNvPr id="130" name="Google Shape;130;g7a6d1f5a9f_0_6"/>
          <p:cNvSpPr txBox="1"/>
          <p:nvPr/>
        </p:nvSpPr>
        <p:spPr>
          <a:xfrm>
            <a:off x="3206075" y="3788125"/>
            <a:ext cx="5349000" cy="9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500">
                <a:solidFill>
                  <a:srgbClr val="FFFFFF"/>
                </a:solidFill>
              </a:rPr>
              <a:t>Introduction</a:t>
            </a:r>
            <a:endParaRPr sz="4500">
              <a:solidFill>
                <a:srgbClr val="FFFFFF"/>
              </a:solidFil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id="135" name="Google Shape;135;p3"/>
          <p:cNvPicPr preferRelativeResize="0"/>
          <p:nvPr/>
        </p:nvPicPr>
        <p:blipFill rotWithShape="1">
          <a:blip r:embed="rId3">
            <a:alphaModFix/>
          </a:blip>
          <a:srcRect b="0" l="0" r="0" t="0"/>
          <a:stretch/>
        </p:blipFill>
        <p:spPr>
          <a:xfrm>
            <a:off x="-66494" y="-166255"/>
            <a:ext cx="12522182" cy="7165571"/>
          </a:xfrm>
          <a:prstGeom prst="rect">
            <a:avLst/>
          </a:prstGeom>
          <a:noFill/>
          <a:ln>
            <a:noFill/>
          </a:ln>
        </p:spPr>
      </p:pic>
      <p:sp>
        <p:nvSpPr>
          <p:cNvPr id="136" name="Google Shape;136;p3"/>
          <p:cNvSpPr/>
          <p:nvPr/>
        </p:nvSpPr>
        <p:spPr>
          <a:xfrm>
            <a:off x="-66494" y="-178724"/>
            <a:ext cx="8083823" cy="7165570"/>
          </a:xfrm>
          <a:prstGeom prst="rect">
            <a:avLst/>
          </a:prstGeom>
          <a:solidFill>
            <a:srgbClr val="A32728">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7" name="Google Shape;137;p3"/>
          <p:cNvPicPr preferRelativeResize="0"/>
          <p:nvPr/>
        </p:nvPicPr>
        <p:blipFill rotWithShape="1">
          <a:blip r:embed="rId4">
            <a:alphaModFix amt="17000"/>
          </a:blip>
          <a:srcRect b="0" l="25348" r="14361" t="0"/>
          <a:stretch/>
        </p:blipFill>
        <p:spPr>
          <a:xfrm>
            <a:off x="-16329" y="-153786"/>
            <a:ext cx="8033658" cy="7165571"/>
          </a:xfrm>
          <a:prstGeom prst="rect">
            <a:avLst/>
          </a:prstGeom>
          <a:noFill/>
          <a:ln>
            <a:noFill/>
          </a:ln>
        </p:spPr>
      </p:pic>
      <p:sp>
        <p:nvSpPr>
          <p:cNvPr id="138" name="Google Shape;138;p3"/>
          <p:cNvSpPr txBox="1"/>
          <p:nvPr/>
        </p:nvSpPr>
        <p:spPr>
          <a:xfrm>
            <a:off x="8670468" y="1878945"/>
            <a:ext cx="3058800" cy="1323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lt1"/>
                </a:solidFill>
                <a:latin typeface="Arial"/>
                <a:ea typeface="Arial"/>
                <a:cs typeface="Arial"/>
                <a:sym typeface="Arial"/>
              </a:rPr>
              <a:t>Problem</a:t>
            </a:r>
            <a:endParaRPr/>
          </a:p>
          <a:p>
            <a:pPr indent="0" lvl="0" marL="0" marR="0" rtl="0" algn="l">
              <a:spcBef>
                <a:spcPts val="0"/>
              </a:spcBef>
              <a:spcAft>
                <a:spcPts val="0"/>
              </a:spcAft>
              <a:buNone/>
            </a:pPr>
            <a:r>
              <a:rPr b="1" lang="en-US" sz="4000">
                <a:solidFill>
                  <a:schemeClr val="lt1"/>
                </a:solidFill>
                <a:latin typeface="Arial"/>
                <a:ea typeface="Arial"/>
                <a:cs typeface="Arial"/>
                <a:sym typeface="Arial"/>
              </a:rPr>
              <a:t>Statement</a:t>
            </a:r>
            <a:endParaRPr/>
          </a:p>
        </p:txBody>
      </p:sp>
      <p:sp>
        <p:nvSpPr>
          <p:cNvPr id="139" name="Google Shape;139;p3"/>
          <p:cNvSpPr txBox="1"/>
          <p:nvPr/>
        </p:nvSpPr>
        <p:spPr>
          <a:xfrm>
            <a:off x="8708700" y="3265965"/>
            <a:ext cx="3407100" cy="1127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rgbClr val="D8D8D8"/>
                </a:solidFill>
              </a:rPr>
              <a:t>Is my campaign strategy working?</a:t>
            </a:r>
            <a:endParaRPr b="1" sz="2500">
              <a:solidFill>
                <a:srgbClr val="D8D8D8"/>
              </a:solidFill>
              <a:latin typeface="Arial"/>
              <a:ea typeface="Arial"/>
              <a:cs typeface="Arial"/>
              <a:sym typeface="Aria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Google Shape;144;p4"/>
          <p:cNvPicPr preferRelativeResize="0"/>
          <p:nvPr/>
        </p:nvPicPr>
        <p:blipFill rotWithShape="1">
          <a:blip r:embed="rId3">
            <a:alphaModFix/>
          </a:blip>
          <a:srcRect b="0" l="0" r="0" t="0"/>
          <a:stretch/>
        </p:blipFill>
        <p:spPr>
          <a:xfrm>
            <a:off x="-66494" y="-166255"/>
            <a:ext cx="12522182" cy="7165571"/>
          </a:xfrm>
          <a:prstGeom prst="rect">
            <a:avLst/>
          </a:prstGeom>
          <a:noFill/>
          <a:ln>
            <a:noFill/>
          </a:ln>
        </p:spPr>
      </p:pic>
      <p:grpSp>
        <p:nvGrpSpPr>
          <p:cNvPr id="145" name="Google Shape;145;p4"/>
          <p:cNvGrpSpPr/>
          <p:nvPr/>
        </p:nvGrpSpPr>
        <p:grpSpPr>
          <a:xfrm>
            <a:off x="-65316" y="1696148"/>
            <a:ext cx="12522183" cy="443322"/>
            <a:chOff x="-66497" y="1222194"/>
            <a:chExt cx="12522183" cy="443322"/>
          </a:xfrm>
        </p:grpSpPr>
        <p:pic>
          <p:nvPicPr>
            <p:cNvPr id="146" name="Google Shape;146;p4"/>
            <p:cNvPicPr preferRelativeResize="0"/>
            <p:nvPr/>
          </p:nvPicPr>
          <p:blipFill rotWithShape="1">
            <a:blip r:embed="rId4">
              <a:alphaModFix amt="17000"/>
            </a:blip>
            <a:srcRect b="0" l="25348" r="14361" t="0"/>
            <a:stretch/>
          </p:blipFill>
          <p:spPr>
            <a:xfrm>
              <a:off x="-66495" y="1222194"/>
              <a:ext cx="12522181" cy="443322"/>
            </a:xfrm>
            <a:prstGeom prst="rect">
              <a:avLst/>
            </a:prstGeom>
            <a:noFill/>
            <a:ln>
              <a:noFill/>
            </a:ln>
          </p:spPr>
        </p:pic>
        <p:sp>
          <p:nvSpPr>
            <p:cNvPr id="147" name="Google Shape;147;p4"/>
            <p:cNvSpPr/>
            <p:nvPr/>
          </p:nvSpPr>
          <p:spPr>
            <a:xfrm>
              <a:off x="-66497" y="1222194"/>
              <a:ext cx="12522182" cy="443322"/>
            </a:xfrm>
            <a:prstGeom prst="rect">
              <a:avLst/>
            </a:prstGeom>
            <a:solidFill>
              <a:srgbClr val="A32728">
                <a:alpha val="9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8" name="Google Shape;148;p4"/>
          <p:cNvSpPr txBox="1"/>
          <p:nvPr/>
        </p:nvSpPr>
        <p:spPr>
          <a:xfrm>
            <a:off x="489853" y="233643"/>
            <a:ext cx="8980718" cy="10926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lt1"/>
                </a:solidFill>
              </a:rPr>
              <a:t>Approach</a:t>
            </a:r>
            <a:endParaRPr/>
          </a:p>
          <a:p>
            <a:pPr indent="0" lvl="0" marL="0" marR="0" rtl="0" algn="l">
              <a:spcBef>
                <a:spcPts val="0"/>
              </a:spcBef>
              <a:spcAft>
                <a:spcPts val="0"/>
              </a:spcAft>
              <a:buNone/>
            </a:pPr>
            <a:r>
              <a:rPr b="1" lang="en-US" sz="2500">
                <a:solidFill>
                  <a:schemeClr val="lt1"/>
                </a:solidFill>
              </a:rPr>
              <a:t>Comparison between media outlets</a:t>
            </a:r>
            <a:endParaRPr/>
          </a:p>
        </p:txBody>
      </p:sp>
      <p:sp>
        <p:nvSpPr>
          <p:cNvPr id="149" name="Google Shape;149;p4"/>
          <p:cNvSpPr txBox="1"/>
          <p:nvPr/>
        </p:nvSpPr>
        <p:spPr>
          <a:xfrm>
            <a:off x="400045" y="2600002"/>
            <a:ext cx="3543300" cy="3785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500">
                <a:solidFill>
                  <a:srgbClr val="D8D8D8"/>
                </a:solidFill>
              </a:rPr>
              <a:t>Identify C</a:t>
            </a:r>
            <a:r>
              <a:rPr b="1" lang="en-US" sz="2500">
                <a:solidFill>
                  <a:srgbClr val="D8D8D8"/>
                </a:solidFill>
              </a:rPr>
              <a:t>ampaign Platforms (strategies) </a:t>
            </a:r>
            <a:endParaRPr b="1" sz="2500">
              <a:solidFill>
                <a:srgbClr val="D8D8D8"/>
              </a:solidFill>
            </a:endParaRPr>
          </a:p>
          <a:p>
            <a:pPr indent="0" lvl="0" marL="0" rtl="0" algn="l">
              <a:spcBef>
                <a:spcPts val="0"/>
              </a:spcBef>
              <a:spcAft>
                <a:spcPts val="0"/>
              </a:spcAft>
              <a:buNone/>
            </a:pPr>
            <a:r>
              <a:t/>
            </a:r>
            <a:endParaRPr b="1" sz="1900">
              <a:solidFill>
                <a:srgbClr val="D8D8D8"/>
              </a:solidFill>
            </a:endParaRPr>
          </a:p>
          <a:p>
            <a:pPr indent="0" lvl="0" marL="0" rtl="0" algn="l">
              <a:spcBef>
                <a:spcPts val="0"/>
              </a:spcBef>
              <a:spcAft>
                <a:spcPts val="0"/>
              </a:spcAft>
              <a:buNone/>
            </a:pPr>
            <a:r>
              <a:rPr b="1" lang="en-US" sz="1900">
                <a:solidFill>
                  <a:srgbClr val="D8D8D8"/>
                </a:solidFill>
              </a:rPr>
              <a:t>candidates’ websites, news report</a:t>
            </a:r>
            <a:endParaRPr b="1" sz="1900">
              <a:solidFill>
                <a:srgbClr val="D8D8D8"/>
              </a:solidFill>
            </a:endParaRPr>
          </a:p>
          <a:p>
            <a:pPr indent="0" lvl="0" marL="0" marR="0" rtl="0" algn="l">
              <a:spcBef>
                <a:spcPts val="0"/>
              </a:spcBef>
              <a:spcAft>
                <a:spcPts val="0"/>
              </a:spcAft>
              <a:buNone/>
            </a:pPr>
            <a:r>
              <a:t/>
            </a:r>
            <a:endParaRPr b="1" sz="1900">
              <a:solidFill>
                <a:srgbClr val="D8D8D8"/>
              </a:solidFill>
            </a:endParaRPr>
          </a:p>
          <a:p>
            <a:pPr indent="0" lvl="0" marL="0" marR="0" rtl="0" algn="l">
              <a:spcBef>
                <a:spcPts val="0"/>
              </a:spcBef>
              <a:spcAft>
                <a:spcPts val="0"/>
              </a:spcAft>
              <a:buNone/>
            </a:pPr>
            <a:r>
              <a:rPr b="1" lang="en-US" sz="1900">
                <a:solidFill>
                  <a:srgbClr val="D8D8D8"/>
                </a:solidFill>
              </a:rPr>
              <a:t>Conducted </a:t>
            </a:r>
            <a:r>
              <a:rPr b="1" lang="en-US" sz="1900" u="sng">
                <a:solidFill>
                  <a:srgbClr val="D8D8D8"/>
                </a:solidFill>
              </a:rPr>
              <a:t>qualitative research</a:t>
            </a:r>
            <a:r>
              <a:rPr b="1" lang="en-US" sz="1900">
                <a:solidFill>
                  <a:srgbClr val="D8D8D8"/>
                </a:solidFill>
              </a:rPr>
              <a:t> on candidates’ websites and identify their policy preferences as well as  campaign strategies</a:t>
            </a:r>
            <a:endParaRPr/>
          </a:p>
          <a:p>
            <a:pPr indent="0" lvl="0" marL="0" marR="0" rtl="0" algn="l">
              <a:spcBef>
                <a:spcPts val="0"/>
              </a:spcBef>
              <a:spcAft>
                <a:spcPts val="0"/>
              </a:spcAft>
              <a:buNone/>
            </a:pPr>
            <a:r>
              <a:t/>
            </a:r>
            <a:endParaRPr b="1" sz="1900">
              <a:solidFill>
                <a:srgbClr val="D8D8D8"/>
              </a:solidFill>
              <a:latin typeface="Arial"/>
              <a:ea typeface="Arial"/>
              <a:cs typeface="Arial"/>
              <a:sym typeface="Arial"/>
            </a:endParaRPr>
          </a:p>
        </p:txBody>
      </p:sp>
      <p:sp>
        <p:nvSpPr>
          <p:cNvPr id="150" name="Google Shape;150;p4"/>
          <p:cNvSpPr txBox="1"/>
          <p:nvPr/>
        </p:nvSpPr>
        <p:spPr>
          <a:xfrm>
            <a:off x="6945086" y="2819314"/>
            <a:ext cx="4784271" cy="365255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p4"/>
          <p:cNvSpPr txBox="1"/>
          <p:nvPr/>
        </p:nvSpPr>
        <p:spPr>
          <a:xfrm>
            <a:off x="4476749" y="2600002"/>
            <a:ext cx="3543300" cy="3785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rgbClr val="D8D8D8"/>
                </a:solidFill>
              </a:rPr>
              <a:t>Assess </a:t>
            </a:r>
            <a:r>
              <a:rPr b="1" lang="en-US" sz="2500">
                <a:solidFill>
                  <a:srgbClr val="D8D8D8"/>
                </a:solidFill>
              </a:rPr>
              <a:t>Campaign </a:t>
            </a:r>
            <a:r>
              <a:rPr b="1" lang="en-US" sz="2500">
                <a:solidFill>
                  <a:srgbClr val="D8D8D8"/>
                </a:solidFill>
              </a:rPr>
              <a:t>Execution (efforts)</a:t>
            </a:r>
            <a:endParaRPr b="1" sz="2500">
              <a:solidFill>
                <a:srgbClr val="D8D8D8"/>
              </a:solidFill>
            </a:endParaRPr>
          </a:p>
          <a:p>
            <a:pPr indent="0" lvl="0" marL="0" marR="0" rtl="0" algn="l">
              <a:spcBef>
                <a:spcPts val="0"/>
              </a:spcBef>
              <a:spcAft>
                <a:spcPts val="0"/>
              </a:spcAft>
              <a:buNone/>
            </a:pPr>
            <a:r>
              <a:t/>
            </a:r>
            <a:endParaRPr b="1" sz="1900">
              <a:solidFill>
                <a:srgbClr val="D8D8D8"/>
              </a:solidFill>
            </a:endParaRPr>
          </a:p>
          <a:p>
            <a:pPr indent="0" lvl="0" marL="0" marR="0" rtl="0" algn="l">
              <a:spcBef>
                <a:spcPts val="0"/>
              </a:spcBef>
              <a:spcAft>
                <a:spcPts val="0"/>
              </a:spcAft>
              <a:buNone/>
            </a:pPr>
            <a:r>
              <a:rPr b="1" lang="en-US" sz="1900">
                <a:solidFill>
                  <a:srgbClr val="D8D8D8"/>
                </a:solidFill>
              </a:rPr>
              <a:t>tweets from seven news agencies</a:t>
            </a:r>
            <a:endParaRPr b="1" sz="1900">
              <a:solidFill>
                <a:srgbClr val="D8D8D8"/>
              </a:solidFill>
            </a:endParaRPr>
          </a:p>
          <a:p>
            <a:pPr indent="0" lvl="0" marL="0" marR="0" rtl="0" algn="l">
              <a:spcBef>
                <a:spcPts val="0"/>
              </a:spcBef>
              <a:spcAft>
                <a:spcPts val="0"/>
              </a:spcAft>
              <a:buNone/>
            </a:pPr>
            <a:r>
              <a:t/>
            </a:r>
            <a:endParaRPr b="1" sz="1900">
              <a:solidFill>
                <a:srgbClr val="D8D8D8"/>
              </a:solidFill>
            </a:endParaRPr>
          </a:p>
          <a:p>
            <a:pPr indent="0" lvl="0" marL="0" rtl="0" algn="l">
              <a:spcBef>
                <a:spcPts val="0"/>
              </a:spcBef>
              <a:spcAft>
                <a:spcPts val="0"/>
              </a:spcAft>
              <a:buNone/>
            </a:pPr>
            <a:r>
              <a:rPr b="1" lang="en-US" sz="1900">
                <a:solidFill>
                  <a:srgbClr val="D8D8D8"/>
                </a:solidFill>
              </a:rPr>
              <a:t>Conducted </a:t>
            </a:r>
            <a:r>
              <a:rPr b="1" lang="en-US" sz="1900" u="sng">
                <a:solidFill>
                  <a:srgbClr val="D8D8D8"/>
                </a:solidFill>
              </a:rPr>
              <a:t>lift analysis</a:t>
            </a:r>
            <a:r>
              <a:rPr b="1" lang="en-US" sz="1900">
                <a:solidFill>
                  <a:srgbClr val="D8D8D8"/>
                </a:solidFill>
              </a:rPr>
              <a:t> and </a:t>
            </a:r>
            <a:r>
              <a:rPr b="1" lang="en-US" sz="1900" u="sng">
                <a:solidFill>
                  <a:srgbClr val="D8D8D8"/>
                </a:solidFill>
              </a:rPr>
              <a:t>sentiment analysis</a:t>
            </a:r>
            <a:r>
              <a:rPr b="1" lang="en-US" sz="1900">
                <a:solidFill>
                  <a:srgbClr val="D8D8D8"/>
                </a:solidFill>
              </a:rPr>
              <a:t> on the campaign strategies identified </a:t>
            </a:r>
            <a:endParaRPr>
              <a:solidFill>
                <a:schemeClr val="dk1"/>
              </a:solidFill>
            </a:endParaRPr>
          </a:p>
          <a:p>
            <a:pPr indent="0" lvl="0" marL="0" rtl="0" algn="l">
              <a:spcBef>
                <a:spcPts val="0"/>
              </a:spcBef>
              <a:spcAft>
                <a:spcPts val="0"/>
              </a:spcAft>
              <a:buClr>
                <a:schemeClr val="dk1"/>
              </a:buClr>
              <a:buFont typeface="Arial"/>
              <a:buNone/>
            </a:pPr>
            <a:r>
              <a:t/>
            </a:r>
            <a:endParaRPr b="1" sz="1900">
              <a:solidFill>
                <a:srgbClr val="D8D8D8"/>
              </a:solidFill>
            </a:endParaRPr>
          </a:p>
          <a:p>
            <a:pPr indent="0" lvl="0" marL="0" rtl="0" algn="l">
              <a:spcBef>
                <a:spcPts val="0"/>
              </a:spcBef>
              <a:spcAft>
                <a:spcPts val="0"/>
              </a:spcAft>
              <a:buClr>
                <a:schemeClr val="dk1"/>
              </a:buClr>
              <a:buFont typeface="Arial"/>
              <a:buNone/>
            </a:pPr>
            <a:r>
              <a:t/>
            </a:r>
            <a:endParaRPr b="1" sz="1900">
              <a:solidFill>
                <a:srgbClr val="D8D8D8"/>
              </a:solidFill>
            </a:endParaRPr>
          </a:p>
          <a:p>
            <a:pPr indent="0" lvl="0" marL="0" marR="0" rtl="0" algn="l">
              <a:spcBef>
                <a:spcPts val="0"/>
              </a:spcBef>
              <a:spcAft>
                <a:spcPts val="0"/>
              </a:spcAft>
              <a:buNone/>
            </a:pPr>
            <a:r>
              <a:t/>
            </a:r>
            <a:endParaRPr b="1" sz="1900">
              <a:solidFill>
                <a:srgbClr val="D8D8D8"/>
              </a:solidFill>
            </a:endParaRPr>
          </a:p>
        </p:txBody>
      </p:sp>
      <p:sp>
        <p:nvSpPr>
          <p:cNvPr id="152" name="Google Shape;152;p4"/>
          <p:cNvSpPr txBox="1"/>
          <p:nvPr/>
        </p:nvSpPr>
        <p:spPr>
          <a:xfrm>
            <a:off x="8553452" y="2600002"/>
            <a:ext cx="3543300" cy="3785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2500">
                <a:solidFill>
                  <a:srgbClr val="D8D8D8"/>
                </a:solidFill>
              </a:rPr>
              <a:t>Assess Crowd Opinion (results)</a:t>
            </a:r>
            <a:endParaRPr/>
          </a:p>
          <a:p>
            <a:pPr indent="0" lvl="0" marL="0" rtl="0" algn="l">
              <a:spcBef>
                <a:spcPts val="0"/>
              </a:spcBef>
              <a:spcAft>
                <a:spcPts val="0"/>
              </a:spcAft>
              <a:buNone/>
            </a:pPr>
            <a:r>
              <a:t/>
            </a:r>
            <a:endParaRPr b="1" sz="1900">
              <a:solidFill>
                <a:srgbClr val="D8D8D8"/>
              </a:solidFill>
            </a:endParaRPr>
          </a:p>
          <a:p>
            <a:pPr indent="0" lvl="0" marL="0" rtl="0" algn="l">
              <a:spcBef>
                <a:spcPts val="0"/>
              </a:spcBef>
              <a:spcAft>
                <a:spcPts val="0"/>
              </a:spcAft>
              <a:buClr>
                <a:schemeClr val="dk1"/>
              </a:buClr>
              <a:buFont typeface="Arial"/>
              <a:buNone/>
            </a:pPr>
            <a:r>
              <a:rPr b="1" lang="en-US" sz="1900">
                <a:solidFill>
                  <a:srgbClr val="D8D8D8"/>
                </a:solidFill>
              </a:rPr>
              <a:t>tweets searched by democrats related keywords</a:t>
            </a:r>
            <a:endParaRPr b="1" sz="1900">
              <a:solidFill>
                <a:srgbClr val="D8D8D8"/>
              </a:solidFill>
            </a:endParaRPr>
          </a:p>
          <a:p>
            <a:pPr indent="0" lvl="0" marL="0" marR="0" rtl="0" algn="l">
              <a:spcBef>
                <a:spcPts val="0"/>
              </a:spcBef>
              <a:spcAft>
                <a:spcPts val="0"/>
              </a:spcAft>
              <a:buNone/>
            </a:pPr>
            <a:r>
              <a:t/>
            </a:r>
            <a:endParaRPr b="1" sz="1900">
              <a:solidFill>
                <a:srgbClr val="D8D8D8"/>
              </a:solidFill>
            </a:endParaRPr>
          </a:p>
          <a:p>
            <a:pPr indent="0" lvl="0" marL="0" rtl="0" algn="l">
              <a:spcBef>
                <a:spcPts val="0"/>
              </a:spcBef>
              <a:spcAft>
                <a:spcPts val="0"/>
              </a:spcAft>
              <a:buClr>
                <a:schemeClr val="dk1"/>
              </a:buClr>
              <a:buFont typeface="Arial"/>
              <a:buNone/>
            </a:pPr>
            <a:r>
              <a:rPr b="1" lang="en-US" sz="1900">
                <a:solidFill>
                  <a:srgbClr val="D8D8D8"/>
                </a:solidFill>
              </a:rPr>
              <a:t>Conducted </a:t>
            </a:r>
            <a:r>
              <a:rPr b="1" lang="en-US" sz="1900" u="sng">
                <a:solidFill>
                  <a:srgbClr val="D8D8D8"/>
                </a:solidFill>
              </a:rPr>
              <a:t>lift analysis</a:t>
            </a:r>
            <a:r>
              <a:rPr b="1" lang="en-US" sz="1900">
                <a:solidFill>
                  <a:srgbClr val="D8D8D8"/>
                </a:solidFill>
              </a:rPr>
              <a:t> and </a:t>
            </a:r>
            <a:r>
              <a:rPr b="1" lang="en-US" sz="1900" u="sng">
                <a:solidFill>
                  <a:srgbClr val="D8D8D8"/>
                </a:solidFill>
              </a:rPr>
              <a:t>sentiment analysis</a:t>
            </a:r>
            <a:r>
              <a:rPr b="1" lang="en-US" sz="1900">
                <a:solidFill>
                  <a:srgbClr val="D8D8D8"/>
                </a:solidFill>
              </a:rPr>
              <a:t> on the campaign strategies identified </a:t>
            </a:r>
            <a:endParaRPr>
              <a:solidFill>
                <a:schemeClr val="dk1"/>
              </a:solidFill>
            </a:endParaRPr>
          </a:p>
          <a:p>
            <a:pPr indent="0" lvl="0" marL="0" marR="0" rtl="0" algn="l">
              <a:spcBef>
                <a:spcPts val="0"/>
              </a:spcBef>
              <a:spcAft>
                <a:spcPts val="0"/>
              </a:spcAft>
              <a:buNone/>
            </a:pPr>
            <a:r>
              <a:t/>
            </a:r>
            <a:endParaRPr b="1" sz="1900">
              <a:solidFill>
                <a:srgbClr val="D8D8D8"/>
              </a:solidFill>
            </a:endParaRPr>
          </a:p>
          <a:p>
            <a:pPr indent="0" lvl="0" marL="0" marR="0" rtl="0" algn="l">
              <a:spcBef>
                <a:spcPts val="0"/>
              </a:spcBef>
              <a:spcAft>
                <a:spcPts val="0"/>
              </a:spcAft>
              <a:buNone/>
            </a:pPr>
            <a:r>
              <a:t/>
            </a:r>
            <a:endParaRPr b="1" sz="1900">
              <a:solidFill>
                <a:srgbClr val="D8D8D8"/>
              </a:solidFill>
              <a:latin typeface="Arial"/>
              <a:ea typeface="Arial"/>
              <a:cs typeface="Arial"/>
              <a:sym typeface="Arial"/>
            </a:endParaRPr>
          </a:p>
        </p:txBody>
      </p:sp>
      <p:grpSp>
        <p:nvGrpSpPr>
          <p:cNvPr id="153" name="Google Shape;153;p4"/>
          <p:cNvGrpSpPr/>
          <p:nvPr/>
        </p:nvGrpSpPr>
        <p:grpSpPr>
          <a:xfrm>
            <a:off x="4096182" y="2556227"/>
            <a:ext cx="18783" cy="3686649"/>
            <a:chOff x="-66497" y="1222194"/>
            <a:chExt cx="12522300" cy="443400"/>
          </a:xfrm>
        </p:grpSpPr>
        <p:pic>
          <p:nvPicPr>
            <p:cNvPr id="154" name="Google Shape;154;p4"/>
            <p:cNvPicPr preferRelativeResize="0"/>
            <p:nvPr/>
          </p:nvPicPr>
          <p:blipFill rotWithShape="1">
            <a:blip r:embed="rId4">
              <a:alphaModFix amt="17000"/>
            </a:blip>
            <a:srcRect b="0" l="25346" r="14361" t="0"/>
            <a:stretch/>
          </p:blipFill>
          <p:spPr>
            <a:xfrm>
              <a:off x="-66495" y="1222194"/>
              <a:ext cx="12522183" cy="443321"/>
            </a:xfrm>
            <a:prstGeom prst="rect">
              <a:avLst/>
            </a:prstGeom>
            <a:noFill/>
            <a:ln>
              <a:noFill/>
            </a:ln>
          </p:spPr>
        </p:pic>
        <p:sp>
          <p:nvSpPr>
            <p:cNvPr id="155" name="Google Shape;155;p4"/>
            <p:cNvSpPr/>
            <p:nvPr/>
          </p:nvSpPr>
          <p:spPr>
            <a:xfrm>
              <a:off x="-66497" y="1222194"/>
              <a:ext cx="12522300" cy="443400"/>
            </a:xfrm>
            <a:prstGeom prst="rect">
              <a:avLst/>
            </a:prstGeom>
            <a:solidFill>
              <a:srgbClr val="A32728">
                <a:alpha val="9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56" name="Google Shape;156;p4"/>
          <p:cNvGrpSpPr/>
          <p:nvPr/>
        </p:nvGrpSpPr>
        <p:grpSpPr>
          <a:xfrm>
            <a:off x="8134782" y="2556227"/>
            <a:ext cx="18783" cy="3686649"/>
            <a:chOff x="-66497" y="1222194"/>
            <a:chExt cx="12522300" cy="443400"/>
          </a:xfrm>
        </p:grpSpPr>
        <p:pic>
          <p:nvPicPr>
            <p:cNvPr id="157" name="Google Shape;157;p4"/>
            <p:cNvPicPr preferRelativeResize="0"/>
            <p:nvPr/>
          </p:nvPicPr>
          <p:blipFill rotWithShape="1">
            <a:blip r:embed="rId4">
              <a:alphaModFix amt="17000"/>
            </a:blip>
            <a:srcRect b="0" l="25346" r="14361" t="0"/>
            <a:stretch/>
          </p:blipFill>
          <p:spPr>
            <a:xfrm>
              <a:off x="-66495" y="1222194"/>
              <a:ext cx="12522183" cy="443321"/>
            </a:xfrm>
            <a:prstGeom prst="rect">
              <a:avLst/>
            </a:prstGeom>
            <a:noFill/>
            <a:ln>
              <a:noFill/>
            </a:ln>
          </p:spPr>
        </p:pic>
        <p:sp>
          <p:nvSpPr>
            <p:cNvPr id="158" name="Google Shape;158;p4"/>
            <p:cNvSpPr/>
            <p:nvPr/>
          </p:nvSpPr>
          <p:spPr>
            <a:xfrm>
              <a:off x="-66497" y="1222194"/>
              <a:ext cx="12522300" cy="443400"/>
            </a:xfrm>
            <a:prstGeom prst="rect">
              <a:avLst/>
            </a:prstGeom>
            <a:solidFill>
              <a:srgbClr val="A32728">
                <a:alpha val="9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mc:AlternateContent>
    <mc:Choice Requires="p14">
      <p:transition spd="slow" p14:dur="1000">
        <p:pu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g7a6d1f5a9f_0_18"/>
          <p:cNvPicPr preferRelativeResize="0"/>
          <p:nvPr/>
        </p:nvPicPr>
        <p:blipFill rotWithShape="1">
          <a:blip r:embed="rId3">
            <a:alphaModFix/>
          </a:blip>
          <a:srcRect b="0" l="0" r="0" t="0"/>
          <a:stretch/>
        </p:blipFill>
        <p:spPr>
          <a:xfrm>
            <a:off x="-61589" y="0"/>
            <a:ext cx="12237260" cy="6878320"/>
          </a:xfrm>
          <a:prstGeom prst="rect">
            <a:avLst/>
          </a:prstGeom>
          <a:noFill/>
          <a:ln>
            <a:noFill/>
          </a:ln>
        </p:spPr>
      </p:pic>
      <p:sp>
        <p:nvSpPr>
          <p:cNvPr id="164" name="Google Shape;164;g7a6d1f5a9f_0_18"/>
          <p:cNvSpPr/>
          <p:nvPr/>
        </p:nvSpPr>
        <p:spPr>
          <a:xfrm>
            <a:off x="2300" y="3057900"/>
            <a:ext cx="12192000" cy="1969800"/>
          </a:xfrm>
          <a:prstGeom prst="rect">
            <a:avLst/>
          </a:prstGeom>
          <a:solidFill>
            <a:srgbClr val="2F5496"/>
          </a:solidFill>
          <a:ln>
            <a:noFill/>
          </a:ln>
          <a:effectLst>
            <a:outerShdw blurRad="385763" rotWithShape="0" algn="bl" dir="7560000" dist="238125">
              <a:srgbClr val="2F5496">
                <a:alpha val="5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7a6d1f5a9f_0_18"/>
          <p:cNvSpPr/>
          <p:nvPr/>
        </p:nvSpPr>
        <p:spPr>
          <a:xfrm>
            <a:off x="4715299" y="2293450"/>
            <a:ext cx="2403900" cy="1358400"/>
          </a:xfrm>
          <a:prstGeom prst="rect">
            <a:avLst/>
          </a:prstGeom>
          <a:solidFill>
            <a:srgbClr val="A32A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7a6d1f5a9f_0_18"/>
          <p:cNvSpPr txBox="1"/>
          <p:nvPr/>
        </p:nvSpPr>
        <p:spPr>
          <a:xfrm>
            <a:off x="5330450" y="2370100"/>
            <a:ext cx="1173600" cy="12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6000">
                <a:solidFill>
                  <a:srgbClr val="FFFFFF"/>
                </a:solidFill>
              </a:rPr>
              <a:t>2</a:t>
            </a:r>
            <a:endParaRPr b="1" i="1" sz="6000">
              <a:solidFill>
                <a:srgbClr val="FFFFFF"/>
              </a:solidFill>
            </a:endParaRPr>
          </a:p>
        </p:txBody>
      </p:sp>
      <p:sp>
        <p:nvSpPr>
          <p:cNvPr id="167" name="Google Shape;167;g7a6d1f5a9f_0_18"/>
          <p:cNvSpPr txBox="1"/>
          <p:nvPr/>
        </p:nvSpPr>
        <p:spPr>
          <a:xfrm>
            <a:off x="3206075" y="3788125"/>
            <a:ext cx="5349000" cy="9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500">
                <a:solidFill>
                  <a:srgbClr val="FFFFFF"/>
                </a:solidFill>
              </a:rPr>
              <a:t>Data Source</a:t>
            </a:r>
            <a:endParaRPr sz="4500">
              <a:solidFill>
                <a:srgbClr val="FFFFFF"/>
              </a:solidFil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Google Shape;172;g7a6d1f5a9f_0_50"/>
          <p:cNvPicPr preferRelativeResize="0"/>
          <p:nvPr/>
        </p:nvPicPr>
        <p:blipFill rotWithShape="1">
          <a:blip r:embed="rId3">
            <a:alphaModFix/>
          </a:blip>
          <a:srcRect b="0" l="0" r="0" t="0"/>
          <a:stretch/>
        </p:blipFill>
        <p:spPr>
          <a:xfrm>
            <a:off x="-22627" y="-86362"/>
            <a:ext cx="12237260" cy="6878320"/>
          </a:xfrm>
          <a:prstGeom prst="rect">
            <a:avLst/>
          </a:prstGeom>
          <a:noFill/>
          <a:ln>
            <a:noFill/>
          </a:ln>
        </p:spPr>
      </p:pic>
      <p:grpSp>
        <p:nvGrpSpPr>
          <p:cNvPr id="173" name="Google Shape;173;g7a6d1f5a9f_0_50"/>
          <p:cNvGrpSpPr/>
          <p:nvPr/>
        </p:nvGrpSpPr>
        <p:grpSpPr>
          <a:xfrm>
            <a:off x="7796275" y="400850"/>
            <a:ext cx="3581400" cy="3689563"/>
            <a:chOff x="8482075" y="1543850"/>
            <a:chExt cx="3581400" cy="3689563"/>
          </a:xfrm>
        </p:grpSpPr>
        <p:pic>
          <p:nvPicPr>
            <p:cNvPr id="174" name="Google Shape;174;g7a6d1f5a9f_0_50"/>
            <p:cNvPicPr preferRelativeResize="0"/>
            <p:nvPr/>
          </p:nvPicPr>
          <p:blipFill>
            <a:blip r:embed="rId4">
              <a:alphaModFix/>
            </a:blip>
            <a:stretch>
              <a:fillRect/>
            </a:stretch>
          </p:blipFill>
          <p:spPr>
            <a:xfrm>
              <a:off x="10484500" y="3833238"/>
              <a:ext cx="1409700" cy="1400175"/>
            </a:xfrm>
            <a:prstGeom prst="rect">
              <a:avLst/>
            </a:prstGeom>
            <a:noFill/>
            <a:ln>
              <a:noFill/>
            </a:ln>
          </p:spPr>
        </p:pic>
        <p:pic>
          <p:nvPicPr>
            <p:cNvPr id="175" name="Google Shape;175;g7a6d1f5a9f_0_50"/>
            <p:cNvPicPr preferRelativeResize="0"/>
            <p:nvPr/>
          </p:nvPicPr>
          <p:blipFill>
            <a:blip r:embed="rId5">
              <a:alphaModFix/>
            </a:blip>
            <a:stretch>
              <a:fillRect/>
            </a:stretch>
          </p:blipFill>
          <p:spPr>
            <a:xfrm>
              <a:off x="8482075" y="1543850"/>
              <a:ext cx="3581400" cy="3124200"/>
            </a:xfrm>
            <a:prstGeom prst="rect">
              <a:avLst/>
            </a:prstGeom>
            <a:noFill/>
            <a:ln>
              <a:noFill/>
            </a:ln>
          </p:spPr>
        </p:pic>
        <p:pic>
          <p:nvPicPr>
            <p:cNvPr id="176" name="Google Shape;176;g7a6d1f5a9f_0_50"/>
            <p:cNvPicPr preferRelativeResize="0"/>
            <p:nvPr/>
          </p:nvPicPr>
          <p:blipFill rotWithShape="1">
            <a:blip r:embed="rId6">
              <a:alphaModFix amt="88000"/>
            </a:blip>
            <a:srcRect b="0" l="54289" r="8178" t="21966"/>
            <a:stretch/>
          </p:blipFill>
          <p:spPr>
            <a:xfrm>
              <a:off x="9331100" y="2242850"/>
              <a:ext cx="2183100" cy="2084100"/>
            </a:xfrm>
            <a:prstGeom prst="ellipse">
              <a:avLst/>
            </a:prstGeom>
            <a:noFill/>
            <a:ln>
              <a:noFill/>
            </a:ln>
          </p:spPr>
        </p:pic>
      </p:grpSp>
      <p:grpSp>
        <p:nvGrpSpPr>
          <p:cNvPr id="177" name="Google Shape;177;g7a6d1f5a9f_0_50"/>
          <p:cNvGrpSpPr/>
          <p:nvPr/>
        </p:nvGrpSpPr>
        <p:grpSpPr>
          <a:xfrm>
            <a:off x="343525" y="604923"/>
            <a:ext cx="5298000" cy="3165600"/>
            <a:chOff x="343525" y="604923"/>
            <a:chExt cx="5298000" cy="3165600"/>
          </a:xfrm>
        </p:grpSpPr>
        <p:sp>
          <p:nvSpPr>
            <p:cNvPr id="178" name="Google Shape;178;g7a6d1f5a9f_0_50"/>
            <p:cNvSpPr/>
            <p:nvPr/>
          </p:nvSpPr>
          <p:spPr>
            <a:xfrm>
              <a:off x="343525" y="604923"/>
              <a:ext cx="5298000" cy="3165600"/>
            </a:xfrm>
            <a:prstGeom prst="parallelogram">
              <a:avLst>
                <a:gd fmla="val 25000" name="adj"/>
              </a:avLst>
            </a:prstGeom>
            <a:solidFill>
              <a:srgbClr val="2F5496"/>
            </a:solidFill>
            <a:ln>
              <a:noFill/>
            </a:ln>
            <a:effectLst>
              <a:outerShdw blurRad="57150" rotWithShape="0" algn="bl" dir="10860000" dist="161925">
                <a:srgbClr val="000000">
                  <a:alpha val="3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7a6d1f5a9f_0_50"/>
            <p:cNvSpPr txBox="1"/>
            <p:nvPr/>
          </p:nvSpPr>
          <p:spPr>
            <a:xfrm>
              <a:off x="2119750" y="714650"/>
              <a:ext cx="31245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FFFFFF"/>
                  </a:solidFill>
                  <a:latin typeface="Calibri"/>
                  <a:ea typeface="Calibri"/>
                  <a:cs typeface="Calibri"/>
                  <a:sym typeface="Calibri"/>
                </a:rPr>
                <a:t>Twitter Data</a:t>
              </a:r>
              <a:endParaRPr b="1" sz="2400">
                <a:solidFill>
                  <a:srgbClr val="FFFFFF"/>
                </a:solidFill>
                <a:latin typeface="Calibri"/>
                <a:ea typeface="Calibri"/>
                <a:cs typeface="Calibri"/>
                <a:sym typeface="Calibri"/>
              </a:endParaRPr>
            </a:p>
          </p:txBody>
        </p:sp>
        <p:sp>
          <p:nvSpPr>
            <p:cNvPr id="180" name="Google Shape;180;g7a6d1f5a9f_0_50"/>
            <p:cNvSpPr txBox="1"/>
            <p:nvPr/>
          </p:nvSpPr>
          <p:spPr>
            <a:xfrm>
              <a:off x="1025250" y="1301675"/>
              <a:ext cx="4571100" cy="16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500">
                  <a:solidFill>
                    <a:srgbClr val="FFFFFF"/>
                  </a:solidFill>
                  <a:latin typeface="Courier New"/>
                  <a:ea typeface="Courier New"/>
                  <a:cs typeface="Courier New"/>
                  <a:sym typeface="Courier New"/>
                </a:rPr>
                <a:t>democratic primaries</a:t>
              </a:r>
              <a:endParaRPr sz="15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500">
                  <a:solidFill>
                    <a:srgbClr val="FFFFFF"/>
                  </a:solidFill>
                  <a:latin typeface="Courier New"/>
                  <a:ea typeface="Courier New"/>
                  <a:cs typeface="Courier New"/>
                  <a:sym typeface="Courier New"/>
                </a:rPr>
                <a:t>presidential debate</a:t>
              </a:r>
              <a:endParaRPr sz="15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500">
                  <a:solidFill>
                    <a:srgbClr val="FFFFFF"/>
                  </a:solidFill>
                  <a:latin typeface="Courier New"/>
                  <a:ea typeface="Courier New"/>
                  <a:cs typeface="Courier New"/>
                  <a:sym typeface="Courier New"/>
                </a:rPr>
                <a:t>Democratic Presidential Candidate</a:t>
              </a:r>
              <a:endParaRPr sz="15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500">
                  <a:solidFill>
                    <a:srgbClr val="FFFFFF"/>
                  </a:solidFill>
                  <a:latin typeface="Courier New"/>
                  <a:ea typeface="Courier New"/>
                  <a:cs typeface="Courier New"/>
                  <a:sym typeface="Courier New"/>
                </a:rPr>
                <a:t>Democratic Presidential Candidates</a:t>
              </a:r>
              <a:endParaRPr sz="15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500">
                  <a:solidFill>
                    <a:srgbClr val="FFFFFF"/>
                  </a:solidFill>
                  <a:latin typeface="Courier New"/>
                  <a:ea typeface="Courier New"/>
                  <a:cs typeface="Courier New"/>
                  <a:sym typeface="Courier New"/>
                </a:rPr>
                <a:t>Democratic President Candidate</a:t>
              </a:r>
              <a:endParaRPr sz="15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US" sz="1500">
                  <a:solidFill>
                    <a:srgbClr val="FFFFFF"/>
                  </a:solidFill>
                  <a:latin typeface="Courier New"/>
                  <a:ea typeface="Courier New"/>
                  <a:cs typeface="Courier New"/>
                  <a:sym typeface="Courier New"/>
                </a:rPr>
                <a:t>Democratic President Candidates</a:t>
              </a:r>
              <a:endParaRPr sz="1500">
                <a:solidFill>
                  <a:srgbClr val="FFFFFF"/>
                </a:solidFill>
                <a:latin typeface="Calibri"/>
                <a:ea typeface="Calibri"/>
                <a:cs typeface="Calibri"/>
                <a:sym typeface="Calibri"/>
              </a:endParaRPr>
            </a:p>
          </p:txBody>
        </p:sp>
      </p:grpSp>
      <p:grpSp>
        <p:nvGrpSpPr>
          <p:cNvPr id="181" name="Google Shape;181;g7a6d1f5a9f_0_50"/>
          <p:cNvGrpSpPr/>
          <p:nvPr/>
        </p:nvGrpSpPr>
        <p:grpSpPr>
          <a:xfrm>
            <a:off x="3658450" y="3399173"/>
            <a:ext cx="5298000" cy="3165600"/>
            <a:chOff x="3136175" y="3245573"/>
            <a:chExt cx="5298000" cy="3165600"/>
          </a:xfrm>
        </p:grpSpPr>
        <p:sp>
          <p:nvSpPr>
            <p:cNvPr id="182" name="Google Shape;182;g7a6d1f5a9f_0_50"/>
            <p:cNvSpPr/>
            <p:nvPr/>
          </p:nvSpPr>
          <p:spPr>
            <a:xfrm>
              <a:off x="3136175" y="3245573"/>
              <a:ext cx="5298000" cy="3165600"/>
            </a:xfrm>
            <a:prstGeom prst="parallelogram">
              <a:avLst>
                <a:gd fmla="val 25000" name="adj"/>
              </a:avLst>
            </a:prstGeom>
            <a:solidFill>
              <a:srgbClr val="2F5496"/>
            </a:solidFill>
            <a:ln>
              <a:noFill/>
            </a:ln>
            <a:effectLst>
              <a:outerShdw blurRad="57150" rotWithShape="0" algn="bl" dir="10860000" dist="161925">
                <a:srgbClr val="000000">
                  <a:alpha val="3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7a6d1f5a9f_0_50"/>
            <p:cNvSpPr txBox="1"/>
            <p:nvPr/>
          </p:nvSpPr>
          <p:spPr>
            <a:xfrm>
              <a:off x="5205175" y="3250425"/>
              <a:ext cx="31245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FFFFFF"/>
                  </a:solidFill>
                  <a:latin typeface="Calibri"/>
                  <a:ea typeface="Calibri"/>
                  <a:cs typeface="Calibri"/>
                  <a:sym typeface="Calibri"/>
                </a:rPr>
                <a:t>News</a:t>
              </a:r>
              <a:r>
                <a:rPr b="1" lang="en-US" sz="2400">
                  <a:solidFill>
                    <a:srgbClr val="FFFFFF"/>
                  </a:solidFill>
                  <a:latin typeface="Calibri"/>
                  <a:ea typeface="Calibri"/>
                  <a:cs typeface="Calibri"/>
                  <a:sym typeface="Calibri"/>
                </a:rPr>
                <a:t> Data</a:t>
              </a:r>
              <a:endParaRPr b="1" sz="2400">
                <a:solidFill>
                  <a:srgbClr val="FFFFFF"/>
                </a:solidFill>
                <a:latin typeface="Calibri"/>
                <a:ea typeface="Calibri"/>
                <a:cs typeface="Calibri"/>
                <a:sym typeface="Calibri"/>
              </a:endParaRPr>
            </a:p>
          </p:txBody>
        </p:sp>
        <p:pic>
          <p:nvPicPr>
            <p:cNvPr id="184" name="Google Shape;184;g7a6d1f5a9f_0_50"/>
            <p:cNvPicPr preferRelativeResize="0"/>
            <p:nvPr/>
          </p:nvPicPr>
          <p:blipFill>
            <a:blip r:embed="rId7">
              <a:alphaModFix/>
            </a:blip>
            <a:stretch>
              <a:fillRect/>
            </a:stretch>
          </p:blipFill>
          <p:spPr>
            <a:xfrm>
              <a:off x="3895050" y="3618123"/>
              <a:ext cx="1310130" cy="611400"/>
            </a:xfrm>
            <a:prstGeom prst="rect">
              <a:avLst/>
            </a:prstGeom>
            <a:noFill/>
            <a:ln>
              <a:noFill/>
            </a:ln>
            <a:effectLst>
              <a:outerShdw blurRad="57150" rotWithShape="0" algn="bl" dir="10860000" dist="161925">
                <a:srgbClr val="000000">
                  <a:alpha val="37000"/>
                </a:srgbClr>
              </a:outerShdw>
            </a:effectLst>
          </p:spPr>
        </p:pic>
        <p:pic>
          <p:nvPicPr>
            <p:cNvPr id="185" name="Google Shape;185;g7a6d1f5a9f_0_50"/>
            <p:cNvPicPr preferRelativeResize="0"/>
            <p:nvPr/>
          </p:nvPicPr>
          <p:blipFill>
            <a:blip r:embed="rId8">
              <a:alphaModFix/>
            </a:blip>
            <a:stretch>
              <a:fillRect/>
            </a:stretch>
          </p:blipFill>
          <p:spPr>
            <a:xfrm>
              <a:off x="4982625" y="5914548"/>
              <a:ext cx="2512574" cy="369900"/>
            </a:xfrm>
            <a:prstGeom prst="rect">
              <a:avLst/>
            </a:prstGeom>
            <a:noFill/>
            <a:ln>
              <a:noFill/>
            </a:ln>
            <a:effectLst>
              <a:outerShdw blurRad="57150" rotWithShape="0" algn="bl" dir="10860000" dist="161925">
                <a:srgbClr val="000000">
                  <a:alpha val="37000"/>
                </a:srgbClr>
              </a:outerShdw>
            </a:effectLst>
          </p:spPr>
        </p:pic>
        <p:pic>
          <p:nvPicPr>
            <p:cNvPr id="186" name="Google Shape;186;g7a6d1f5a9f_0_50"/>
            <p:cNvPicPr preferRelativeResize="0"/>
            <p:nvPr/>
          </p:nvPicPr>
          <p:blipFill>
            <a:blip r:embed="rId9">
              <a:alphaModFix/>
            </a:blip>
            <a:stretch>
              <a:fillRect/>
            </a:stretch>
          </p:blipFill>
          <p:spPr>
            <a:xfrm>
              <a:off x="6450575" y="3685394"/>
              <a:ext cx="1574300" cy="1138725"/>
            </a:xfrm>
            <a:prstGeom prst="rect">
              <a:avLst/>
            </a:prstGeom>
            <a:noFill/>
            <a:ln>
              <a:noFill/>
            </a:ln>
          </p:spPr>
        </p:pic>
        <p:pic>
          <p:nvPicPr>
            <p:cNvPr id="187" name="Google Shape;187;g7a6d1f5a9f_0_50"/>
            <p:cNvPicPr preferRelativeResize="0"/>
            <p:nvPr/>
          </p:nvPicPr>
          <p:blipFill rotWithShape="1">
            <a:blip r:embed="rId10">
              <a:alphaModFix/>
            </a:blip>
            <a:srcRect b="5981" l="3235" r="1608" t="3249"/>
            <a:stretch/>
          </p:blipFill>
          <p:spPr>
            <a:xfrm>
              <a:off x="4299137" y="4263816"/>
              <a:ext cx="1574300" cy="921721"/>
            </a:xfrm>
            <a:prstGeom prst="rect">
              <a:avLst/>
            </a:prstGeom>
            <a:noFill/>
            <a:ln>
              <a:noFill/>
            </a:ln>
          </p:spPr>
        </p:pic>
        <p:pic>
          <p:nvPicPr>
            <p:cNvPr id="188" name="Google Shape;188;g7a6d1f5a9f_0_50"/>
            <p:cNvPicPr preferRelativeResize="0"/>
            <p:nvPr/>
          </p:nvPicPr>
          <p:blipFill rotWithShape="1">
            <a:blip r:embed="rId11">
              <a:alphaModFix/>
            </a:blip>
            <a:srcRect b="20705" l="5700" r="3679" t="23723"/>
            <a:stretch/>
          </p:blipFill>
          <p:spPr>
            <a:xfrm>
              <a:off x="3287000" y="5538088"/>
              <a:ext cx="1400275" cy="482450"/>
            </a:xfrm>
            <a:prstGeom prst="rect">
              <a:avLst/>
            </a:prstGeom>
            <a:noFill/>
            <a:ln>
              <a:noFill/>
            </a:ln>
          </p:spPr>
        </p:pic>
        <p:pic>
          <p:nvPicPr>
            <p:cNvPr id="189" name="Google Shape;189;g7a6d1f5a9f_0_50"/>
            <p:cNvPicPr preferRelativeResize="0"/>
            <p:nvPr/>
          </p:nvPicPr>
          <p:blipFill rotWithShape="1">
            <a:blip r:embed="rId12">
              <a:alphaModFix/>
            </a:blip>
            <a:srcRect b="28381" l="12492" r="4937" t="28381"/>
            <a:stretch/>
          </p:blipFill>
          <p:spPr>
            <a:xfrm>
              <a:off x="5093770" y="4987438"/>
              <a:ext cx="2664882" cy="611400"/>
            </a:xfrm>
            <a:prstGeom prst="rect">
              <a:avLst/>
            </a:prstGeom>
            <a:noFill/>
            <a:ln>
              <a:noFill/>
            </a:ln>
          </p:spPr>
        </p:pic>
      </p:gr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7"/>
                                        </p:tgtEl>
                                        <p:attrNameLst>
                                          <p:attrName>style.visibility</p:attrName>
                                        </p:attrNameLst>
                                      </p:cBhvr>
                                      <p:to>
                                        <p:strVal val="visible"/>
                                      </p:to>
                                    </p:set>
                                    <p:anim calcmode="lin" valueType="num">
                                      <p:cBhvr additive="base">
                                        <p:cTn dur="500"/>
                                        <p:tgtEl>
                                          <p:spTgt spid="1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500"/>
                                        <p:tgtEl>
                                          <p:spTgt spid="1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73"/>
                                        </p:tgtEl>
                                        <p:attrNameLst>
                                          <p:attrName>style.visibility</p:attrName>
                                        </p:attrNameLst>
                                      </p:cBhvr>
                                      <p:to>
                                        <p:strVal val="visible"/>
                                      </p:to>
                                    </p:set>
                                    <p:anim calcmode="lin" valueType="num">
                                      <p:cBhvr additive="base">
                                        <p:cTn dur="500"/>
                                        <p:tgtEl>
                                          <p:spTgt spid="17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pic>
        <p:nvPicPr>
          <p:cNvPr id="194" name="Google Shape;194;g7a6d1f5a9f_0_26"/>
          <p:cNvPicPr preferRelativeResize="0"/>
          <p:nvPr/>
        </p:nvPicPr>
        <p:blipFill rotWithShape="1">
          <a:blip r:embed="rId3">
            <a:alphaModFix/>
          </a:blip>
          <a:srcRect b="0" l="0" r="0" t="0"/>
          <a:stretch/>
        </p:blipFill>
        <p:spPr>
          <a:xfrm>
            <a:off x="-61589" y="0"/>
            <a:ext cx="12237260" cy="6878320"/>
          </a:xfrm>
          <a:prstGeom prst="rect">
            <a:avLst/>
          </a:prstGeom>
          <a:noFill/>
          <a:ln>
            <a:noFill/>
          </a:ln>
        </p:spPr>
      </p:pic>
      <p:sp>
        <p:nvSpPr>
          <p:cNvPr id="195" name="Google Shape;195;g7a6d1f5a9f_0_26"/>
          <p:cNvSpPr/>
          <p:nvPr/>
        </p:nvSpPr>
        <p:spPr>
          <a:xfrm>
            <a:off x="2300" y="3057900"/>
            <a:ext cx="12192000" cy="1969800"/>
          </a:xfrm>
          <a:prstGeom prst="rect">
            <a:avLst/>
          </a:prstGeom>
          <a:solidFill>
            <a:srgbClr val="2F5496"/>
          </a:solidFill>
          <a:ln>
            <a:noFill/>
          </a:ln>
          <a:effectLst>
            <a:outerShdw blurRad="385763" rotWithShape="0" algn="bl" dir="7560000" dist="238125">
              <a:srgbClr val="2F5496">
                <a:alpha val="5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7a6d1f5a9f_0_26"/>
          <p:cNvSpPr/>
          <p:nvPr/>
        </p:nvSpPr>
        <p:spPr>
          <a:xfrm>
            <a:off x="4715299" y="2293450"/>
            <a:ext cx="2403900" cy="1358400"/>
          </a:xfrm>
          <a:prstGeom prst="rect">
            <a:avLst/>
          </a:prstGeom>
          <a:solidFill>
            <a:srgbClr val="A32A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7a6d1f5a9f_0_26"/>
          <p:cNvSpPr txBox="1"/>
          <p:nvPr/>
        </p:nvSpPr>
        <p:spPr>
          <a:xfrm>
            <a:off x="5330450" y="2370100"/>
            <a:ext cx="1173600" cy="12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6000">
                <a:solidFill>
                  <a:srgbClr val="FFFFFF"/>
                </a:solidFill>
              </a:rPr>
              <a:t>3</a:t>
            </a:r>
            <a:endParaRPr b="1" i="1" sz="6000">
              <a:solidFill>
                <a:srgbClr val="FFFFFF"/>
              </a:solidFill>
            </a:endParaRPr>
          </a:p>
        </p:txBody>
      </p:sp>
      <p:sp>
        <p:nvSpPr>
          <p:cNvPr id="198" name="Google Shape;198;g7a6d1f5a9f_0_26"/>
          <p:cNvSpPr txBox="1"/>
          <p:nvPr/>
        </p:nvSpPr>
        <p:spPr>
          <a:xfrm>
            <a:off x="3206075" y="3788125"/>
            <a:ext cx="5349000" cy="9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500">
                <a:solidFill>
                  <a:srgbClr val="FFFFFF"/>
                </a:solidFill>
              </a:rPr>
              <a:t>Candidate Analysis</a:t>
            </a:r>
            <a:endParaRPr sz="4500">
              <a:solidFill>
                <a:srgbClr val="FFFFFF"/>
              </a:solidFil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id="203" name="Google Shape;203;g7a6d1f5a9f_0_8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4" name="Google Shape;204;g7a6d1f5a9f_0_88"/>
          <p:cNvSpPr txBox="1"/>
          <p:nvPr/>
        </p:nvSpPr>
        <p:spPr>
          <a:xfrm>
            <a:off x="923075" y="212775"/>
            <a:ext cx="3148500" cy="5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FFFFFF"/>
                </a:solidFill>
              </a:rPr>
              <a:t>Candidate</a:t>
            </a:r>
            <a:r>
              <a:rPr b="1" lang="en-US" sz="2400">
                <a:solidFill>
                  <a:srgbClr val="FFFFFF"/>
                </a:solidFill>
              </a:rPr>
              <a:t> Overview</a:t>
            </a:r>
            <a:endParaRPr b="1" sz="2400">
              <a:solidFill>
                <a:srgbClr val="FFFFFF"/>
              </a:solidFill>
            </a:endParaRPr>
          </a:p>
        </p:txBody>
      </p:sp>
      <p:sp>
        <p:nvSpPr>
          <p:cNvPr id="205" name="Google Shape;205;g7a6d1f5a9f_0_88"/>
          <p:cNvSpPr/>
          <p:nvPr/>
        </p:nvSpPr>
        <p:spPr>
          <a:xfrm>
            <a:off x="339425" y="322275"/>
            <a:ext cx="364800" cy="335700"/>
          </a:xfrm>
          <a:prstGeom prst="parallelogram">
            <a:avLst>
              <a:gd fmla="val 47803" name="adj"/>
            </a:avLst>
          </a:prstGeom>
          <a:solidFill>
            <a:srgbClr val="A32728">
              <a:alpha val="93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7a6d1f5a9f_0_88"/>
          <p:cNvSpPr/>
          <p:nvPr/>
        </p:nvSpPr>
        <p:spPr>
          <a:xfrm>
            <a:off x="628025" y="322275"/>
            <a:ext cx="215700" cy="335700"/>
          </a:xfrm>
          <a:prstGeom prst="parallelogram">
            <a:avLst>
              <a:gd fmla="val 67628" name="adj"/>
            </a:avLst>
          </a:prstGeom>
          <a:solidFill>
            <a:srgbClr val="A32728">
              <a:alpha val="93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7a6d1f5a9f_0_88"/>
          <p:cNvSpPr txBox="1"/>
          <p:nvPr/>
        </p:nvSpPr>
        <p:spPr>
          <a:xfrm>
            <a:off x="859875" y="2634250"/>
            <a:ext cx="16494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Elizabeth Warren</a:t>
            </a:r>
            <a:endParaRPr b="1" sz="1800">
              <a:solidFill>
                <a:srgbClr val="FFFFFF"/>
              </a:solidFill>
            </a:endParaRPr>
          </a:p>
        </p:txBody>
      </p:sp>
      <p:sp>
        <p:nvSpPr>
          <p:cNvPr id="208" name="Google Shape;208;g7a6d1f5a9f_0_88"/>
          <p:cNvSpPr txBox="1"/>
          <p:nvPr/>
        </p:nvSpPr>
        <p:spPr>
          <a:xfrm>
            <a:off x="3640675" y="2634250"/>
            <a:ext cx="16494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Joe </a:t>
            </a:r>
            <a:endParaRPr b="1" sz="1800">
              <a:solidFill>
                <a:srgbClr val="FFFFFF"/>
              </a:solidFill>
            </a:endParaRPr>
          </a:p>
          <a:p>
            <a:pPr indent="0" lvl="0" marL="0" rtl="0" algn="ctr">
              <a:spcBef>
                <a:spcPts val="0"/>
              </a:spcBef>
              <a:spcAft>
                <a:spcPts val="0"/>
              </a:spcAft>
              <a:buNone/>
            </a:pPr>
            <a:r>
              <a:rPr b="1" lang="en-US" sz="1800">
                <a:solidFill>
                  <a:srgbClr val="FFFFFF"/>
                </a:solidFill>
              </a:rPr>
              <a:t>Biden</a:t>
            </a:r>
            <a:endParaRPr b="1" sz="1800">
              <a:solidFill>
                <a:srgbClr val="FFFFFF"/>
              </a:solidFill>
            </a:endParaRPr>
          </a:p>
        </p:txBody>
      </p:sp>
      <p:sp>
        <p:nvSpPr>
          <p:cNvPr id="209" name="Google Shape;209;g7a6d1f5a9f_0_88"/>
          <p:cNvSpPr txBox="1"/>
          <p:nvPr/>
        </p:nvSpPr>
        <p:spPr>
          <a:xfrm>
            <a:off x="6878675" y="2634250"/>
            <a:ext cx="16494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Bernie </a:t>
            </a:r>
            <a:endParaRPr b="1" sz="1800">
              <a:solidFill>
                <a:srgbClr val="FFFFFF"/>
              </a:solidFill>
            </a:endParaRPr>
          </a:p>
          <a:p>
            <a:pPr indent="0" lvl="0" marL="0" rtl="0" algn="ctr">
              <a:spcBef>
                <a:spcPts val="0"/>
              </a:spcBef>
              <a:spcAft>
                <a:spcPts val="0"/>
              </a:spcAft>
              <a:buNone/>
            </a:pPr>
            <a:r>
              <a:rPr b="1" lang="en-US" sz="1800">
                <a:solidFill>
                  <a:srgbClr val="FFFFFF"/>
                </a:solidFill>
              </a:rPr>
              <a:t>Sanders</a:t>
            </a:r>
            <a:endParaRPr b="1" sz="1800">
              <a:solidFill>
                <a:srgbClr val="FFFFFF"/>
              </a:solidFill>
            </a:endParaRPr>
          </a:p>
        </p:txBody>
      </p:sp>
      <p:sp>
        <p:nvSpPr>
          <p:cNvPr id="210" name="Google Shape;210;g7a6d1f5a9f_0_88"/>
          <p:cNvSpPr txBox="1"/>
          <p:nvPr/>
        </p:nvSpPr>
        <p:spPr>
          <a:xfrm>
            <a:off x="9659475" y="2634250"/>
            <a:ext cx="16494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Michael</a:t>
            </a:r>
            <a:endParaRPr b="1" sz="1800">
              <a:solidFill>
                <a:srgbClr val="FFFFFF"/>
              </a:solidFill>
            </a:endParaRPr>
          </a:p>
          <a:p>
            <a:pPr indent="0" lvl="0" marL="0" rtl="0" algn="ctr">
              <a:spcBef>
                <a:spcPts val="0"/>
              </a:spcBef>
              <a:spcAft>
                <a:spcPts val="0"/>
              </a:spcAft>
              <a:buNone/>
            </a:pPr>
            <a:r>
              <a:rPr b="1" lang="en-US" sz="1800">
                <a:solidFill>
                  <a:srgbClr val="FFFFFF"/>
                </a:solidFill>
              </a:rPr>
              <a:t>Bloomberg</a:t>
            </a:r>
            <a:endParaRPr b="1" sz="1800">
              <a:solidFill>
                <a:srgbClr val="FFFFFF"/>
              </a:solidFill>
            </a:endParaRPr>
          </a:p>
        </p:txBody>
      </p:sp>
      <p:sp>
        <p:nvSpPr>
          <p:cNvPr id="211" name="Google Shape;211;g7a6d1f5a9f_0_88"/>
          <p:cNvSpPr txBox="1"/>
          <p:nvPr/>
        </p:nvSpPr>
        <p:spPr>
          <a:xfrm>
            <a:off x="689575" y="3350825"/>
            <a:ext cx="2349300" cy="1583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Senator For </a:t>
            </a:r>
            <a:r>
              <a:rPr lang="en-US" sz="1800">
                <a:solidFill>
                  <a:srgbClr val="FFFFFF"/>
                </a:solidFill>
                <a:latin typeface="Calibri"/>
                <a:ea typeface="Calibri"/>
                <a:cs typeface="Calibri"/>
                <a:sym typeface="Calibri"/>
              </a:rPr>
              <a:t>Massachusetts since 2012</a:t>
            </a:r>
            <a:endParaRPr sz="1800">
              <a:solidFill>
                <a:srgbClr val="FFFFFF"/>
              </a:solidFill>
              <a:latin typeface="Calibri"/>
              <a:ea typeface="Calibri"/>
              <a:cs typeface="Calibri"/>
              <a:sym typeface="Calibri"/>
            </a:endParaRPr>
          </a:p>
          <a:p>
            <a:pPr indent="-342900" lvl="0" marL="457200" rtl="0" algn="l">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69 Years Old</a:t>
            </a:r>
            <a:endParaRPr sz="1800">
              <a:solidFill>
                <a:srgbClr val="FFFFFF"/>
              </a:solidFill>
              <a:latin typeface="Calibri"/>
              <a:ea typeface="Calibri"/>
              <a:cs typeface="Calibri"/>
              <a:sym typeface="Calibri"/>
            </a:endParaRPr>
          </a:p>
          <a:p>
            <a:pPr indent="-342900" lvl="0" marL="457200" rtl="0" algn="l">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10 Years in politics</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12" name="Google Shape;212;g7a6d1f5a9f_0_88"/>
          <p:cNvSpPr txBox="1"/>
          <p:nvPr/>
        </p:nvSpPr>
        <p:spPr>
          <a:xfrm>
            <a:off x="3516375" y="3350825"/>
            <a:ext cx="2422200" cy="1041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Former Vice President, Senator of Delaware</a:t>
            </a:r>
            <a:endParaRPr sz="1800">
              <a:solidFill>
                <a:srgbClr val="FFFFFF"/>
              </a:solidFill>
              <a:latin typeface="Calibri"/>
              <a:ea typeface="Calibri"/>
              <a:cs typeface="Calibri"/>
              <a:sym typeface="Calibri"/>
            </a:endParaRPr>
          </a:p>
          <a:p>
            <a:pPr indent="-342900" lvl="0" marL="457200" rtl="0" algn="l">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76 Years Old</a:t>
            </a:r>
            <a:endParaRPr sz="1800">
              <a:solidFill>
                <a:srgbClr val="FFFFFF"/>
              </a:solidFill>
              <a:latin typeface="Calibri"/>
              <a:ea typeface="Calibri"/>
              <a:cs typeface="Calibri"/>
              <a:sym typeface="Calibri"/>
            </a:endParaRPr>
          </a:p>
          <a:p>
            <a:pPr indent="-342900" lvl="0" marL="457200" rtl="0" algn="l">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49 Years in politics</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13" name="Google Shape;213;g7a6d1f5a9f_0_88"/>
          <p:cNvSpPr txBox="1"/>
          <p:nvPr/>
        </p:nvSpPr>
        <p:spPr>
          <a:xfrm>
            <a:off x="6339875" y="3350825"/>
            <a:ext cx="2660400" cy="1041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Senator for Vermont, 2016 Presidential Candidate</a:t>
            </a:r>
            <a:endParaRPr sz="1800">
              <a:solidFill>
                <a:srgbClr val="FFFFFF"/>
              </a:solidFill>
              <a:latin typeface="Calibri"/>
              <a:ea typeface="Calibri"/>
              <a:cs typeface="Calibri"/>
              <a:sym typeface="Calibri"/>
            </a:endParaRPr>
          </a:p>
          <a:p>
            <a:pPr indent="-342900" lvl="0" marL="457200" rtl="0" algn="l">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77 Years Old</a:t>
            </a:r>
            <a:endParaRPr sz="1800">
              <a:solidFill>
                <a:srgbClr val="FFFFFF"/>
              </a:solidFill>
              <a:latin typeface="Calibri"/>
              <a:ea typeface="Calibri"/>
              <a:cs typeface="Calibri"/>
              <a:sym typeface="Calibri"/>
            </a:endParaRPr>
          </a:p>
          <a:p>
            <a:pPr indent="-342900" lvl="0" marL="457200" rtl="0" algn="l">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38 Years in politics</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p:txBody>
      </p:sp>
      <p:pic>
        <p:nvPicPr>
          <p:cNvPr id="214" name="Google Shape;214;g7a6d1f5a9f_0_88"/>
          <p:cNvPicPr preferRelativeResize="0"/>
          <p:nvPr/>
        </p:nvPicPr>
        <p:blipFill>
          <a:blip r:embed="rId4">
            <a:alphaModFix/>
          </a:blip>
          <a:stretch>
            <a:fillRect/>
          </a:stretch>
        </p:blipFill>
        <p:spPr>
          <a:xfrm>
            <a:off x="0" y="1702775"/>
            <a:ext cx="12191999" cy="419100"/>
          </a:xfrm>
          <a:prstGeom prst="rect">
            <a:avLst/>
          </a:prstGeom>
          <a:noFill/>
          <a:ln>
            <a:noFill/>
          </a:ln>
        </p:spPr>
      </p:pic>
      <p:sp>
        <p:nvSpPr>
          <p:cNvPr id="215" name="Google Shape;215;g7a6d1f5a9f_0_88"/>
          <p:cNvSpPr txBox="1"/>
          <p:nvPr/>
        </p:nvSpPr>
        <p:spPr>
          <a:xfrm>
            <a:off x="9163375" y="3350825"/>
            <a:ext cx="2810400" cy="996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Former Mayor of New York City, Founder of Bloomberg L.P.</a:t>
            </a:r>
            <a:endParaRPr sz="1800">
              <a:solidFill>
                <a:srgbClr val="FFFFFF"/>
              </a:solidFill>
              <a:latin typeface="Calibri"/>
              <a:ea typeface="Calibri"/>
              <a:cs typeface="Calibri"/>
              <a:sym typeface="Calibri"/>
            </a:endParaRPr>
          </a:p>
          <a:p>
            <a:pPr indent="-342900" lvl="0" marL="457200" rtl="0" algn="l">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76 Years Old</a:t>
            </a:r>
            <a:endParaRPr sz="1800">
              <a:solidFill>
                <a:srgbClr val="FFFFFF"/>
              </a:solidFill>
              <a:latin typeface="Calibri"/>
              <a:ea typeface="Calibri"/>
              <a:cs typeface="Calibri"/>
              <a:sym typeface="Calibri"/>
            </a:endParaRPr>
          </a:p>
          <a:p>
            <a:pPr indent="-342900" lvl="0" marL="457200" rtl="0" algn="l">
              <a:spcBef>
                <a:spcPts val="0"/>
              </a:spcBef>
              <a:spcAft>
                <a:spcPts val="0"/>
              </a:spcAft>
              <a:buClr>
                <a:srgbClr val="FFFFFF"/>
              </a:buClr>
              <a:buSzPts val="1800"/>
              <a:buFont typeface="Calibri"/>
              <a:buChar char="★"/>
            </a:pPr>
            <a:r>
              <a:rPr lang="en-US" sz="1800">
                <a:solidFill>
                  <a:srgbClr val="FFFFFF"/>
                </a:solidFill>
                <a:latin typeface="Calibri"/>
                <a:ea typeface="Calibri"/>
                <a:cs typeface="Calibri"/>
                <a:sym typeface="Calibri"/>
              </a:rPr>
              <a:t>18 Years in politics</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p:txBody>
      </p:sp>
      <p:pic>
        <p:nvPicPr>
          <p:cNvPr id="216" name="Google Shape;216;g7a6d1f5a9f_0_88"/>
          <p:cNvPicPr preferRelativeResize="0"/>
          <p:nvPr/>
        </p:nvPicPr>
        <p:blipFill rotWithShape="1">
          <a:blip r:embed="rId5">
            <a:alphaModFix/>
          </a:blip>
          <a:srcRect b="5834" l="7201" r="10958" t="5622"/>
          <a:stretch/>
        </p:blipFill>
        <p:spPr>
          <a:xfrm>
            <a:off x="5718075" y="1537325"/>
            <a:ext cx="732600" cy="750000"/>
          </a:xfrm>
          <a:prstGeom prst="ellipse">
            <a:avLst/>
          </a:prstGeom>
          <a:noFill/>
          <a:ln>
            <a:noFill/>
          </a:ln>
        </p:spPr>
      </p:pic>
      <p:pic>
        <p:nvPicPr>
          <p:cNvPr id="217" name="Google Shape;217;g7a6d1f5a9f_0_88"/>
          <p:cNvPicPr preferRelativeResize="0"/>
          <p:nvPr/>
        </p:nvPicPr>
        <p:blipFill>
          <a:blip r:embed="rId6">
            <a:alphaModFix/>
          </a:blip>
          <a:stretch>
            <a:fillRect/>
          </a:stretch>
        </p:blipFill>
        <p:spPr>
          <a:xfrm>
            <a:off x="859875" y="1021600"/>
            <a:ext cx="1649400" cy="1641600"/>
          </a:xfrm>
          <a:prstGeom prst="ellipse">
            <a:avLst/>
          </a:prstGeom>
          <a:noFill/>
          <a:ln>
            <a:noFill/>
          </a:ln>
        </p:spPr>
      </p:pic>
      <p:pic>
        <p:nvPicPr>
          <p:cNvPr id="218" name="Google Shape;218;g7a6d1f5a9f_0_88"/>
          <p:cNvPicPr preferRelativeResize="0"/>
          <p:nvPr/>
        </p:nvPicPr>
        <p:blipFill>
          <a:blip r:embed="rId7">
            <a:alphaModFix/>
          </a:blip>
          <a:stretch>
            <a:fillRect/>
          </a:stretch>
        </p:blipFill>
        <p:spPr>
          <a:xfrm>
            <a:off x="3640675" y="1023850"/>
            <a:ext cx="1649400" cy="1637100"/>
          </a:xfrm>
          <a:prstGeom prst="ellipse">
            <a:avLst/>
          </a:prstGeom>
          <a:noFill/>
          <a:ln>
            <a:noFill/>
          </a:ln>
        </p:spPr>
      </p:pic>
      <p:pic>
        <p:nvPicPr>
          <p:cNvPr id="219" name="Google Shape;219;g7a6d1f5a9f_0_88"/>
          <p:cNvPicPr preferRelativeResize="0"/>
          <p:nvPr/>
        </p:nvPicPr>
        <p:blipFill>
          <a:blip r:embed="rId8">
            <a:alphaModFix/>
          </a:blip>
          <a:stretch>
            <a:fillRect/>
          </a:stretch>
        </p:blipFill>
        <p:spPr>
          <a:xfrm>
            <a:off x="6878675" y="1017700"/>
            <a:ext cx="1649400" cy="1649400"/>
          </a:xfrm>
          <a:prstGeom prst="ellipse">
            <a:avLst/>
          </a:prstGeom>
          <a:noFill/>
          <a:ln>
            <a:noFill/>
          </a:ln>
        </p:spPr>
      </p:pic>
      <p:pic>
        <p:nvPicPr>
          <p:cNvPr id="220" name="Google Shape;220;g7a6d1f5a9f_0_88"/>
          <p:cNvPicPr preferRelativeResize="0"/>
          <p:nvPr/>
        </p:nvPicPr>
        <p:blipFill rotWithShape="1">
          <a:blip r:embed="rId9">
            <a:alphaModFix/>
          </a:blip>
          <a:srcRect b="0" l="14817" r="25312" t="-1173"/>
          <a:stretch/>
        </p:blipFill>
        <p:spPr>
          <a:xfrm>
            <a:off x="9659475" y="1050550"/>
            <a:ext cx="1649400" cy="1583700"/>
          </a:xfrm>
          <a:prstGeom prst="ellipse">
            <a:avLst/>
          </a:prstGeom>
          <a:noFill/>
          <a:ln>
            <a:noFill/>
          </a:ln>
        </p:spPr>
      </p:pic>
      <p:sp>
        <p:nvSpPr>
          <p:cNvPr id="221" name="Google Shape;221;g7a6d1f5a9f_0_88"/>
          <p:cNvSpPr txBox="1"/>
          <p:nvPr/>
        </p:nvSpPr>
        <p:spPr>
          <a:xfrm>
            <a:off x="689575" y="4946775"/>
            <a:ext cx="2349300" cy="137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FFFFFF"/>
                </a:solidFill>
                <a:latin typeface="Calibri"/>
                <a:ea typeface="Calibri"/>
                <a:cs typeface="Calibri"/>
                <a:sym typeface="Calibri"/>
              </a:rPr>
              <a:t>Social Media:</a:t>
            </a:r>
            <a:endParaRPr sz="1800">
              <a:solidFill>
                <a:srgbClr val="FFFFFF"/>
              </a:solidFill>
              <a:latin typeface="Calibri"/>
              <a:ea typeface="Calibri"/>
              <a:cs typeface="Calibri"/>
              <a:sym typeface="Calibri"/>
            </a:endParaRPr>
          </a:p>
          <a:p>
            <a:pPr indent="0" lvl="0" marL="457200" rtl="0" algn="l">
              <a:lnSpc>
                <a:spcPct val="115000"/>
              </a:lnSpc>
              <a:spcBef>
                <a:spcPts val="0"/>
              </a:spcBef>
              <a:spcAft>
                <a:spcPts val="0"/>
              </a:spcAft>
              <a:buNone/>
            </a:pPr>
            <a:r>
              <a:rPr lang="en-US" sz="1800">
                <a:solidFill>
                  <a:srgbClr val="FFFFFF"/>
                </a:solidFill>
                <a:latin typeface="Calibri"/>
                <a:ea typeface="Calibri"/>
                <a:cs typeface="Calibri"/>
                <a:sym typeface="Calibri"/>
              </a:rPr>
              <a:t>Twitter: 4.8 M</a:t>
            </a:r>
            <a:endParaRPr sz="1800">
              <a:solidFill>
                <a:srgbClr val="FFFFFF"/>
              </a:solidFill>
              <a:latin typeface="Calibri"/>
              <a:ea typeface="Calibri"/>
              <a:cs typeface="Calibri"/>
              <a:sym typeface="Calibri"/>
            </a:endParaRPr>
          </a:p>
          <a:p>
            <a:pPr indent="0" lvl="0" marL="457200" rtl="0" algn="l">
              <a:lnSpc>
                <a:spcPct val="115000"/>
              </a:lnSpc>
              <a:spcBef>
                <a:spcPts val="0"/>
              </a:spcBef>
              <a:spcAft>
                <a:spcPts val="0"/>
              </a:spcAft>
              <a:buNone/>
            </a:pPr>
            <a:r>
              <a:rPr lang="en-US" sz="1800">
                <a:solidFill>
                  <a:srgbClr val="FFFFFF"/>
                </a:solidFill>
                <a:latin typeface="Calibri"/>
                <a:ea typeface="Calibri"/>
                <a:cs typeface="Calibri"/>
                <a:sym typeface="Calibri"/>
              </a:rPr>
              <a:t>Facebook: 3.2 M Instagram: 1.3 M</a:t>
            </a:r>
            <a:endParaRPr b="1" sz="1800">
              <a:solidFill>
                <a:srgbClr val="FFFFFF"/>
              </a:solidFill>
              <a:latin typeface="Calibri"/>
              <a:ea typeface="Calibri"/>
              <a:cs typeface="Calibri"/>
              <a:sym typeface="Calibri"/>
            </a:endParaRPr>
          </a:p>
          <a:p>
            <a:pPr indent="0" lvl="0" marL="0" rtl="0" algn="l">
              <a:lnSpc>
                <a:spcPct val="115000"/>
              </a:lnSpc>
              <a:spcBef>
                <a:spcPts val="0"/>
              </a:spcBef>
              <a:spcAft>
                <a:spcPts val="0"/>
              </a:spcAft>
              <a:buNone/>
            </a:pPr>
            <a:r>
              <a:t/>
            </a:r>
            <a:endParaRPr sz="1800">
              <a:solidFill>
                <a:srgbClr val="FFFFFF"/>
              </a:solidFill>
              <a:latin typeface="Calibri"/>
              <a:ea typeface="Calibri"/>
              <a:cs typeface="Calibri"/>
              <a:sym typeface="Calibri"/>
            </a:endParaRPr>
          </a:p>
          <a:p>
            <a:pPr indent="0" lvl="0" marL="0" rtl="0" algn="l">
              <a:lnSpc>
                <a:spcPct val="100000"/>
              </a:lnSpc>
              <a:spcBef>
                <a:spcPts val="0"/>
              </a:spcBef>
              <a:spcAft>
                <a:spcPts val="0"/>
              </a:spcAft>
              <a:buNone/>
            </a:pPr>
            <a:r>
              <a:t/>
            </a:r>
            <a:endParaRPr sz="1800">
              <a:solidFill>
                <a:srgbClr val="FFFFFF"/>
              </a:solidFill>
            </a:endParaRPr>
          </a:p>
          <a:p>
            <a:pPr indent="0" lvl="0" marL="0" rtl="0" algn="l">
              <a:lnSpc>
                <a:spcPct val="100000"/>
              </a:lnSpc>
              <a:spcBef>
                <a:spcPts val="0"/>
              </a:spcBef>
              <a:spcAft>
                <a:spcPts val="0"/>
              </a:spcAft>
              <a:buNone/>
            </a:pPr>
            <a:r>
              <a:t/>
            </a:r>
            <a:endParaRPr sz="1800">
              <a:solidFill>
                <a:srgbClr val="FFFFFF"/>
              </a:solidFill>
            </a:endParaRPr>
          </a:p>
          <a:p>
            <a:pPr indent="0" lvl="0" marL="0" rtl="0" algn="l">
              <a:lnSpc>
                <a:spcPct val="100000"/>
              </a:lnSpc>
              <a:spcBef>
                <a:spcPts val="0"/>
              </a:spcBef>
              <a:spcAft>
                <a:spcPts val="0"/>
              </a:spcAft>
              <a:buNone/>
            </a:pPr>
            <a:r>
              <a:t/>
            </a:r>
            <a:endParaRPr sz="1800">
              <a:solidFill>
                <a:srgbClr val="FFFFFF"/>
              </a:solidFill>
            </a:endParaRPr>
          </a:p>
        </p:txBody>
      </p:sp>
      <p:sp>
        <p:nvSpPr>
          <p:cNvPr id="222" name="Google Shape;222;g7a6d1f5a9f_0_88"/>
          <p:cNvSpPr txBox="1"/>
          <p:nvPr/>
        </p:nvSpPr>
        <p:spPr>
          <a:xfrm>
            <a:off x="6726275" y="4946775"/>
            <a:ext cx="2422200" cy="137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US" sz="1800">
                <a:solidFill>
                  <a:srgbClr val="FFFFFF"/>
                </a:solidFill>
                <a:latin typeface="Calibri"/>
                <a:ea typeface="Calibri"/>
                <a:cs typeface="Calibri"/>
                <a:sym typeface="Calibri"/>
              </a:rPr>
              <a:t>Social Media:</a:t>
            </a:r>
            <a:endParaRPr sz="1800">
              <a:solidFill>
                <a:srgbClr val="FFFFFF"/>
              </a:solidFill>
              <a:latin typeface="Calibri"/>
              <a:ea typeface="Calibri"/>
              <a:cs typeface="Calibri"/>
              <a:sym typeface="Calibri"/>
            </a:endParaRPr>
          </a:p>
          <a:p>
            <a:pPr indent="457200" lvl="0" marL="0" marR="0" rtl="0" algn="l">
              <a:lnSpc>
                <a:spcPct val="115000"/>
              </a:lnSpc>
              <a:spcBef>
                <a:spcPts val="0"/>
              </a:spcBef>
              <a:spcAft>
                <a:spcPts val="0"/>
              </a:spcAft>
              <a:buNone/>
            </a:pPr>
            <a:r>
              <a:rPr lang="en-US" sz="1800">
                <a:solidFill>
                  <a:srgbClr val="FFFFFF"/>
                </a:solidFill>
                <a:latin typeface="Calibri"/>
                <a:ea typeface="Calibri"/>
                <a:cs typeface="Calibri"/>
                <a:sym typeface="Calibri"/>
              </a:rPr>
              <a:t>Twitter: 8.1 M</a:t>
            </a:r>
            <a:endParaRPr sz="1800">
              <a:solidFill>
                <a:srgbClr val="FFFFFF"/>
              </a:solidFill>
              <a:latin typeface="Calibri"/>
              <a:ea typeface="Calibri"/>
              <a:cs typeface="Calibri"/>
              <a:sym typeface="Calibri"/>
            </a:endParaRPr>
          </a:p>
          <a:p>
            <a:pPr indent="457200" lvl="0" marL="0" marR="0" rtl="0" algn="l">
              <a:lnSpc>
                <a:spcPct val="115000"/>
              </a:lnSpc>
              <a:spcBef>
                <a:spcPts val="0"/>
              </a:spcBef>
              <a:spcAft>
                <a:spcPts val="0"/>
              </a:spcAft>
              <a:buNone/>
            </a:pPr>
            <a:r>
              <a:rPr lang="en-US" sz="1800">
                <a:solidFill>
                  <a:srgbClr val="FFFFFF"/>
                </a:solidFill>
                <a:latin typeface="Calibri"/>
                <a:ea typeface="Calibri"/>
                <a:cs typeface="Calibri"/>
                <a:sym typeface="Calibri"/>
              </a:rPr>
              <a:t>Facebook: 7.5 M</a:t>
            </a:r>
            <a:endParaRPr sz="1800">
              <a:solidFill>
                <a:srgbClr val="FFFFFF"/>
              </a:solidFill>
              <a:latin typeface="Calibri"/>
              <a:ea typeface="Calibri"/>
              <a:cs typeface="Calibri"/>
              <a:sym typeface="Calibri"/>
            </a:endParaRPr>
          </a:p>
          <a:p>
            <a:pPr indent="457200" lvl="0" marL="0" marR="0" rtl="0" algn="l">
              <a:lnSpc>
                <a:spcPct val="115000"/>
              </a:lnSpc>
              <a:spcBef>
                <a:spcPts val="0"/>
              </a:spcBef>
              <a:spcAft>
                <a:spcPts val="0"/>
              </a:spcAft>
              <a:buNone/>
            </a:pPr>
            <a:r>
              <a:rPr lang="en-US" sz="1800">
                <a:solidFill>
                  <a:srgbClr val="FFFFFF"/>
                </a:solidFill>
                <a:latin typeface="Calibri"/>
                <a:ea typeface="Calibri"/>
                <a:cs typeface="Calibri"/>
                <a:sym typeface="Calibri"/>
              </a:rPr>
              <a:t>Instagram: 2.9 M</a:t>
            </a:r>
            <a:endParaRPr sz="1800">
              <a:solidFill>
                <a:srgbClr val="FFFFFF"/>
              </a:solidFill>
              <a:latin typeface="Calibri"/>
              <a:ea typeface="Calibri"/>
              <a:cs typeface="Calibri"/>
              <a:sym typeface="Calibri"/>
            </a:endParaRPr>
          </a:p>
          <a:p>
            <a:pPr indent="0" lvl="0" marL="0" marR="0" rtl="0" algn="l">
              <a:lnSpc>
                <a:spcPct val="115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223" name="Google Shape;223;g7a6d1f5a9f_0_88"/>
          <p:cNvSpPr txBox="1"/>
          <p:nvPr/>
        </p:nvSpPr>
        <p:spPr>
          <a:xfrm>
            <a:off x="3821175" y="4946775"/>
            <a:ext cx="2660400" cy="14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FFFF"/>
                </a:solidFill>
                <a:latin typeface="Calibri"/>
                <a:ea typeface="Calibri"/>
                <a:cs typeface="Calibri"/>
                <a:sym typeface="Calibri"/>
              </a:rPr>
              <a:t>Social Media:</a:t>
            </a:r>
            <a:endParaRPr sz="1800">
              <a:solidFill>
                <a:srgbClr val="FFFFFF"/>
              </a:solidFill>
              <a:latin typeface="Calibri"/>
              <a:ea typeface="Calibri"/>
              <a:cs typeface="Calibri"/>
              <a:sym typeface="Calibri"/>
            </a:endParaRPr>
          </a:p>
          <a:p>
            <a:pPr indent="0" lvl="0" marL="457200" rtl="0" algn="l">
              <a:spcBef>
                <a:spcPts val="0"/>
              </a:spcBef>
              <a:spcAft>
                <a:spcPts val="0"/>
              </a:spcAft>
              <a:buNone/>
            </a:pPr>
            <a:r>
              <a:rPr lang="en-US" sz="1800">
                <a:solidFill>
                  <a:srgbClr val="FFFFFF"/>
                </a:solidFill>
                <a:latin typeface="Calibri"/>
                <a:ea typeface="Calibri"/>
                <a:cs typeface="Calibri"/>
                <a:sym typeface="Calibri"/>
              </a:rPr>
              <a:t>Twitter: 3.6 M</a:t>
            </a:r>
            <a:endParaRPr sz="1800">
              <a:solidFill>
                <a:srgbClr val="FFFFFF"/>
              </a:solidFill>
              <a:latin typeface="Calibri"/>
              <a:ea typeface="Calibri"/>
              <a:cs typeface="Calibri"/>
              <a:sym typeface="Calibri"/>
            </a:endParaRPr>
          </a:p>
          <a:p>
            <a:pPr indent="0" lvl="0" marL="457200" rtl="0" algn="l">
              <a:spcBef>
                <a:spcPts val="0"/>
              </a:spcBef>
              <a:spcAft>
                <a:spcPts val="0"/>
              </a:spcAft>
              <a:buNone/>
            </a:pPr>
            <a:r>
              <a:rPr lang="en-US" sz="1800">
                <a:solidFill>
                  <a:srgbClr val="FFFFFF"/>
                </a:solidFill>
                <a:latin typeface="Calibri"/>
                <a:ea typeface="Calibri"/>
                <a:cs typeface="Calibri"/>
                <a:sym typeface="Calibri"/>
              </a:rPr>
              <a:t>Facebook: 1.49 M</a:t>
            </a:r>
            <a:endParaRPr sz="1800">
              <a:solidFill>
                <a:srgbClr val="FFFFFF"/>
              </a:solidFill>
              <a:latin typeface="Calibri"/>
              <a:ea typeface="Calibri"/>
              <a:cs typeface="Calibri"/>
              <a:sym typeface="Calibri"/>
            </a:endParaRPr>
          </a:p>
          <a:p>
            <a:pPr indent="0" lvl="0" marL="457200" rtl="0" algn="l">
              <a:spcBef>
                <a:spcPts val="0"/>
              </a:spcBef>
              <a:spcAft>
                <a:spcPts val="0"/>
              </a:spcAft>
              <a:buNone/>
            </a:pPr>
            <a:r>
              <a:rPr lang="en-US" sz="1800">
                <a:solidFill>
                  <a:srgbClr val="FFFFFF"/>
                </a:solidFill>
                <a:latin typeface="Calibri"/>
                <a:ea typeface="Calibri"/>
                <a:cs typeface="Calibri"/>
                <a:sym typeface="Calibri"/>
              </a:rPr>
              <a:t>Instagram: 1.3 M</a:t>
            </a:r>
            <a:endParaRPr sz="1800">
              <a:solidFill>
                <a:srgbClr val="FFFFFF"/>
              </a:solidFill>
              <a:latin typeface="Calibri"/>
              <a:ea typeface="Calibri"/>
              <a:cs typeface="Calibri"/>
              <a:sym typeface="Calibri"/>
            </a:endParaRPr>
          </a:p>
        </p:txBody>
      </p:sp>
      <p:sp>
        <p:nvSpPr>
          <p:cNvPr id="224" name="Google Shape;224;g7a6d1f5a9f_0_88"/>
          <p:cNvSpPr txBox="1"/>
          <p:nvPr/>
        </p:nvSpPr>
        <p:spPr>
          <a:xfrm>
            <a:off x="9524600" y="4946775"/>
            <a:ext cx="2810400" cy="13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FFFF"/>
                </a:solidFill>
                <a:latin typeface="Calibri"/>
                <a:ea typeface="Calibri"/>
                <a:cs typeface="Calibri"/>
                <a:sym typeface="Calibri"/>
              </a:rPr>
              <a:t>Social Media:</a:t>
            </a:r>
            <a:endParaRPr sz="1800">
              <a:solidFill>
                <a:srgbClr val="FFFFFF"/>
              </a:solidFill>
              <a:latin typeface="Calibri"/>
              <a:ea typeface="Calibri"/>
              <a:cs typeface="Calibri"/>
              <a:sym typeface="Calibri"/>
            </a:endParaRPr>
          </a:p>
          <a:p>
            <a:pPr indent="0" lvl="0" marL="457200" marR="0" rtl="0" algn="l">
              <a:lnSpc>
                <a:spcPct val="115000"/>
              </a:lnSpc>
              <a:spcBef>
                <a:spcPts val="0"/>
              </a:spcBef>
              <a:spcAft>
                <a:spcPts val="0"/>
              </a:spcAft>
              <a:buNone/>
            </a:pPr>
            <a:r>
              <a:rPr lang="en-US" sz="1800">
                <a:solidFill>
                  <a:srgbClr val="FFFFFF"/>
                </a:solidFill>
                <a:latin typeface="Calibri"/>
                <a:ea typeface="Calibri"/>
                <a:cs typeface="Calibri"/>
                <a:sym typeface="Calibri"/>
              </a:rPr>
              <a:t>T</a:t>
            </a:r>
            <a:r>
              <a:rPr lang="en-US" sz="1800">
                <a:solidFill>
                  <a:srgbClr val="FFFFFF"/>
                </a:solidFill>
                <a:latin typeface="Calibri"/>
                <a:ea typeface="Calibri"/>
                <a:cs typeface="Calibri"/>
                <a:sym typeface="Calibri"/>
              </a:rPr>
              <a:t>witter: 2.3 M Facebook: 756,400</a:t>
            </a:r>
            <a:endParaRPr sz="1800">
              <a:solidFill>
                <a:srgbClr val="FFFFFF"/>
              </a:solidFill>
              <a:latin typeface="Calibri"/>
              <a:ea typeface="Calibri"/>
              <a:cs typeface="Calibri"/>
              <a:sym typeface="Calibri"/>
            </a:endParaRPr>
          </a:p>
          <a:p>
            <a:pPr indent="457200" lvl="0" marL="0" marR="0" rtl="0" algn="l">
              <a:lnSpc>
                <a:spcPct val="115000"/>
              </a:lnSpc>
              <a:spcBef>
                <a:spcPts val="0"/>
              </a:spcBef>
              <a:spcAft>
                <a:spcPts val="0"/>
              </a:spcAft>
              <a:buNone/>
            </a:pPr>
            <a:r>
              <a:rPr lang="en-US" sz="1800">
                <a:solidFill>
                  <a:srgbClr val="FFFFFF"/>
                </a:solidFill>
                <a:latin typeface="Calibri"/>
                <a:ea typeface="Calibri"/>
                <a:cs typeface="Calibri"/>
                <a:sym typeface="Calibri"/>
              </a:rPr>
              <a:t>Instagram: 202,000</a:t>
            </a:r>
            <a:endParaRPr sz="1800">
              <a:solidFill>
                <a:srgbClr val="FFFFFF"/>
              </a:solidFill>
              <a:latin typeface="Calibri"/>
              <a:ea typeface="Calibri"/>
              <a:cs typeface="Calibri"/>
              <a:sym typeface="Calibri"/>
            </a:endParaRPr>
          </a:p>
          <a:p>
            <a:pPr indent="457200" lvl="0" marL="0" marR="0" rtl="0" algn="l">
              <a:lnSpc>
                <a:spcPct val="115000"/>
              </a:lnSpc>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a:p>
            <a:pPr indent="0" lvl="0" marL="0" rtl="0" algn="l">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2019-11-30T20:25:08Z</dcterms:created>
  <dc:creator>Dandi Chen</dc:creator>
</cp:coreProperties>
</file>